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g5zXlbE3hiv+ncKhNjNJ9GWSHw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1615a940de_1_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g11615a940de_1_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6" name="Google Shape;406;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7" name="Google Shape;417;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0" name="Google Shape;450;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2" name="Google Shape;472;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3" name="Google Shape;483;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8" name="Google Shape;538;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9" name="Google Shape;549;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0" name="Google Shape;560;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2" name="Google Shape;582;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4" name="Google Shape;604;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2fcfccd47bd_1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6" name="Google Shape;626;g2fcfccd47bd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2fcfccd47bd_1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7" name="Google Shape;637;g2fcfccd47bd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2fcfccd47bd_1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8" name="Google Shape;648;g2fcfccd47bd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2fcfccd47bd_1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9" name="Google Shape;659;g2fcfccd47bd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2fcfccd47bd_1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0" name="Google Shape;670;g2fcfccd47bd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2fcfccd47bd_1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1" name="Google Shape;681;g2fcfccd47bd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2fcfccd47bd_1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2" name="Google Shape;692;g2fcfccd47bd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2fcfccd47bd_1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3" name="Google Shape;703;g2fcfccd47bd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2fcfccd47bd_1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4" name="Google Shape;714;g2fcfccd47bd_1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2fcfccd47bd_1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5" name="Google Shape;725;g2fcfccd47bd_1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2fcfccd47bd_1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6" name="Google Shape;736;g2fcfccd47bd_1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g11615a940de_1_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7" name="Google Shape;747;g11615a940de_1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8.png"/><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sparceurope.org/what-we-do/open-education/enoel/" TargetMode="External"/><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s>
</file>

<file path=ppt/slides/_rels/slide64.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what-we-do/open-education/europeannetwork-openeducation-librarians/" TargetMode="External"/><Relationship Id="rId13" Type="http://schemas.openxmlformats.org/officeDocument/2006/relationships/hyperlink" Target="https://creativecommons.org/licenses/by/4.0/" TargetMode="External"/><Relationship Id="rId12"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hyperlink" Target="https://sparceurope.org/" TargetMode="External"/><Relationship Id="rId5" Type="http://schemas.openxmlformats.org/officeDocument/2006/relationships/image" Target="../media/image6.png"/><Relationship Id="rId6" Type="http://schemas.openxmlformats.org/officeDocument/2006/relationships/image" Target="../media/image3.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733157" y="340450"/>
            <a:ext cx="33033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ENOEL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АЛАТКИ </a:t>
            </a:r>
            <a:endParaRPr b="1" i="0" sz="40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gf89bd3b56d_3_0"/>
          <p:cNvSpPr txBox="1"/>
          <p:nvPr/>
        </p:nvSpPr>
        <p:spPr>
          <a:xfrm>
            <a:off x="1480800" y="409700"/>
            <a:ext cx="3145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ООР</a:t>
            </a:r>
            <a:r>
              <a:rPr b="1" i="0" lang="en" sz="4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cxnSp>
        <p:nvCxnSpPr>
          <p:cNvPr id="58" name="Google Shape;58;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gf89bd3b56d_3_0"/>
          <p:cNvSpPr txBox="1"/>
          <p:nvPr/>
        </p:nvSpPr>
        <p:spPr>
          <a:xfrm>
            <a:off x="322900" y="2433300"/>
            <a:ext cx="6988500" cy="796533"/>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Користете ги нашите шаблони за поддршка на Отвореното Образование</a:t>
            </a:r>
            <a:endParaRPr b="1" i="0" sz="2100" u="none" cap="none" strike="noStrike">
              <a:solidFill>
                <a:srgbClr val="004993"/>
              </a:solidFill>
              <a:latin typeface="Open Sans"/>
              <a:ea typeface="Open Sans"/>
              <a:cs typeface="Open Sans"/>
              <a:sym typeface="Open Sans"/>
            </a:endParaRPr>
          </a:p>
        </p:txBody>
      </p:sp>
      <p:pic>
        <p:nvPicPr>
          <p:cNvPr id="61" name="Google Shape;61;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7"/>
          <p:cNvSpPr txBox="1"/>
          <p:nvPr/>
        </p:nvSpPr>
        <p:spPr>
          <a:xfrm>
            <a:off x="1908000" y="270313"/>
            <a:ext cx="5150100" cy="1012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Отворени Образовни Ресурси (ООР) треба да се:</a:t>
            </a:r>
            <a:endParaRPr b="1" i="0" sz="2800" u="none" cap="none" strike="noStrike">
              <a:solidFill>
                <a:srgbClr val="004993"/>
              </a:solidFill>
              <a:latin typeface="Open Sans"/>
              <a:ea typeface="Open Sans"/>
              <a:cs typeface="Open Sans"/>
              <a:sym typeface="Open Sans"/>
            </a:endParaRPr>
          </a:p>
        </p:txBody>
      </p:sp>
      <p:sp>
        <p:nvSpPr>
          <p:cNvPr id="152" name="Google Shape;152;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3" name="Google Shape;153;p7"/>
          <p:cNvSpPr txBox="1"/>
          <p:nvPr/>
        </p:nvSpPr>
        <p:spPr>
          <a:xfrm>
            <a:off x="1907850" y="1538825"/>
            <a:ext cx="4972800" cy="11778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„Достапни во секое време и насекаде за секого, </a:t>
            </a:r>
            <a:br>
              <a:rPr b="0" i="0" lang="en" sz="1500" u="none" cap="none" strike="noStrike">
                <a:solidFill>
                  <a:srgbClr val="000000"/>
                </a:solidFill>
                <a:latin typeface="Arial"/>
                <a:ea typeface="Arial"/>
                <a:cs typeface="Arial"/>
                <a:sym typeface="Arial"/>
              </a:rPr>
            </a:br>
            <a:r>
              <a:rPr b="0" i="0" lang="en" sz="1500" u="none" cap="none" strike="noStrike">
                <a:solidFill>
                  <a:srgbClr val="004993"/>
                </a:solidFill>
                <a:latin typeface="Open Sans"/>
                <a:ea typeface="Open Sans"/>
                <a:cs typeface="Open Sans"/>
                <a:sym typeface="Open Sans"/>
              </a:rPr>
              <a:t>вклучувајќи и поединци со попреченост и поединци кои доаѓаат од маргинализирани или обесправени групи“</a:t>
            </a:r>
            <a:endParaRPr b="0" i="0" sz="1300" u="none" cap="none" strike="noStrike">
              <a:solidFill>
                <a:srgbClr val="000000"/>
              </a:solidFill>
              <a:latin typeface="Arial"/>
              <a:ea typeface="Arial"/>
              <a:cs typeface="Arial"/>
              <a:sym typeface="Arial"/>
            </a:endParaRPr>
          </a:p>
        </p:txBody>
      </p:sp>
      <p:sp>
        <p:nvSpPr>
          <p:cNvPr id="154" name="Google Shape;154;p7"/>
          <p:cNvSpPr txBox="1"/>
          <p:nvPr/>
        </p:nvSpPr>
        <p:spPr>
          <a:xfrm>
            <a:off x="1907850" y="3019950"/>
            <a:ext cx="46413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45BEDF"/>
                </a:solidFill>
                <a:latin typeface="Open Sans"/>
                <a:ea typeface="Open Sans"/>
                <a:cs typeface="Open Sans"/>
                <a:sym typeface="Open Sans"/>
              </a:rPr>
              <a:t>Од Препораката на УНЕСКО за отворени образовни ресурси</a:t>
            </a:r>
            <a:endParaRPr b="1" i="0" sz="10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accent5"/>
                </a:solidFill>
                <a:latin typeface="Open Sans"/>
                <a:ea typeface="Open Sans"/>
                <a:cs typeface="Open Sans"/>
                <a:sym typeface="Open Sans"/>
                <a:hlinkClick r:id="rId3">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r>
              <a:rPr b="1" i="0" lang="en" sz="10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pic>
        <p:nvPicPr>
          <p:cNvPr id="155" name="Google Shape;155;p7"/>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6" name="Google Shape;156;p7"/>
          <p:cNvSpPr txBox="1"/>
          <p:nvPr/>
        </p:nvSpPr>
        <p:spPr>
          <a:xfrm>
            <a:off x="293878" y="32100"/>
            <a:ext cx="2055600" cy="112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chemeClr val="lt1"/>
                </a:solidFill>
                <a:latin typeface="Open Sans"/>
                <a:ea typeface="Open Sans"/>
                <a:cs typeface="Open Sans"/>
                <a:sym typeface="Open Sans"/>
              </a:rPr>
              <a:t>ООР</a:t>
            </a:r>
            <a:r>
              <a:rPr b="1" i="0" lang="en" sz="46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Open Sans"/>
                <a:ea typeface="Open Sans"/>
                <a:cs typeface="Open Sans"/>
                <a:sym typeface="Open Sans"/>
              </a:rPr>
              <a:t>Основи</a:t>
            </a:r>
            <a:endParaRPr b="0" i="0" sz="1200" u="none" cap="none" strike="noStrike">
              <a:solidFill>
                <a:srgbClr val="000000"/>
              </a:solidFill>
              <a:latin typeface="Arial"/>
              <a:ea typeface="Arial"/>
              <a:cs typeface="Arial"/>
              <a:sym typeface="Arial"/>
            </a:endParaRPr>
          </a:p>
        </p:txBody>
      </p:sp>
      <p:cxnSp>
        <p:nvCxnSpPr>
          <p:cNvPr id="157" name="Google Shape;157;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8" name="Google Shape;158;p7"/>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
        <p:nvSpPr>
          <p:cNvPr id="159" name="Google Shape;159;p7"/>
          <p:cNvSpPr txBox="1"/>
          <p:nvPr/>
        </p:nvSpPr>
        <p:spPr>
          <a:xfrm>
            <a:off x="1908000" y="3099850"/>
            <a:ext cx="2752200" cy="381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3" name="Shape 163"/>
        <p:cNvGrpSpPr/>
        <p:nvPr/>
      </p:nvGrpSpPr>
      <p:grpSpPr>
        <a:xfrm>
          <a:off x="0" y="0"/>
          <a:ext cx="0" cy="0"/>
          <a:chOff x="0" y="0"/>
          <a:chExt cx="0" cy="0"/>
        </a:xfrm>
      </p:grpSpPr>
      <p:sp>
        <p:nvSpPr>
          <p:cNvPr id="164" name="Google Shape;164;p8"/>
          <p:cNvSpPr txBox="1"/>
          <p:nvPr/>
        </p:nvSpPr>
        <p:spPr>
          <a:xfrm>
            <a:off x="1907850" y="270313"/>
            <a:ext cx="4803900" cy="1012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Отворени Образовни Ресурси (ООР) можат да:</a:t>
            </a:r>
            <a:endParaRPr b="1" i="0" sz="2800" u="none" cap="none" strike="noStrike">
              <a:solidFill>
                <a:srgbClr val="004993"/>
              </a:solidFill>
              <a:latin typeface="Open Sans"/>
              <a:ea typeface="Open Sans"/>
              <a:cs typeface="Open Sans"/>
              <a:sym typeface="Open Sans"/>
            </a:endParaRPr>
          </a:p>
        </p:txBody>
      </p:sp>
      <p:sp>
        <p:nvSpPr>
          <p:cNvPr id="165" name="Google Shape;165;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6" name="Google Shape;166;p8"/>
          <p:cNvSpPr txBox="1"/>
          <p:nvPr/>
        </p:nvSpPr>
        <p:spPr>
          <a:xfrm>
            <a:off x="1907853" y="1362027"/>
            <a:ext cx="4743300" cy="16779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„Помогнат да се задоволат потребите на индивидуалните ученици и ефективно да се промовира родовата еднаквост и да се поттикнат иновативните педагошки, дидактички и методолошки пристапи“.</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pic>
        <p:nvPicPr>
          <p:cNvPr id="167" name="Google Shape;167;p8"/>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68" name="Google Shape;168;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9" name="Google Shape;169;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0" name="Google Shape;170;p8"/>
          <p:cNvSpPr txBox="1"/>
          <p:nvPr/>
        </p:nvSpPr>
        <p:spPr>
          <a:xfrm>
            <a:off x="1907850" y="3019950"/>
            <a:ext cx="46413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45BEDF"/>
                </a:solidFill>
                <a:latin typeface="Open Sans"/>
                <a:ea typeface="Open Sans"/>
                <a:cs typeface="Open Sans"/>
                <a:sym typeface="Open Sans"/>
              </a:rPr>
              <a:t>Од Препораката на УНЕСКО за отворени образовни ресурси</a:t>
            </a:r>
            <a:endParaRPr b="1" i="0" sz="10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r>
              <a:rPr b="1" i="0" lang="en" sz="10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
        <p:nvSpPr>
          <p:cNvPr id="171" name="Google Shape;171;p8"/>
          <p:cNvSpPr txBox="1"/>
          <p:nvPr/>
        </p:nvSpPr>
        <p:spPr>
          <a:xfrm>
            <a:off x="293878" y="32100"/>
            <a:ext cx="2055600" cy="112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chemeClr val="lt1"/>
                </a:solidFill>
                <a:latin typeface="Open Sans"/>
                <a:ea typeface="Open Sans"/>
                <a:cs typeface="Open Sans"/>
                <a:sym typeface="Open Sans"/>
              </a:rPr>
              <a:t>ООР</a:t>
            </a:r>
            <a:r>
              <a:rPr b="1" i="0" lang="en" sz="46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Open Sans"/>
                <a:ea typeface="Open Sans"/>
                <a:cs typeface="Open Sans"/>
                <a:sym typeface="Open Sans"/>
              </a:rPr>
              <a:t>Основи</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5" name="Shape 175"/>
        <p:cNvGrpSpPr/>
        <p:nvPr/>
      </p:nvGrpSpPr>
      <p:grpSpPr>
        <a:xfrm>
          <a:off x="0" y="0"/>
          <a:ext cx="0" cy="0"/>
          <a:chOff x="0" y="0"/>
          <a:chExt cx="0" cy="0"/>
        </a:xfrm>
      </p:grpSpPr>
      <p:sp>
        <p:nvSpPr>
          <p:cNvPr id="176" name="Google Shape;176;p9"/>
          <p:cNvSpPr txBox="1"/>
          <p:nvPr/>
        </p:nvSpPr>
        <p:spPr>
          <a:xfrm>
            <a:off x="1907850" y="212250"/>
            <a:ext cx="5511900" cy="125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4993"/>
                </a:solidFill>
                <a:latin typeface="Open Sans"/>
                <a:ea typeface="Open Sans"/>
                <a:cs typeface="Open Sans"/>
                <a:sym typeface="Open Sans"/>
              </a:rPr>
              <a:t>Отворено Образование </a:t>
            </a:r>
            <a:r>
              <a:rPr b="1" i="0" lang="en" sz="1800" u="none" cap="none" strike="noStrike">
                <a:solidFill>
                  <a:srgbClr val="45BEDF"/>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ООР </a:t>
            </a:r>
            <a:r>
              <a:rPr b="1" i="0" lang="en" sz="1800" u="none" cap="none" strike="noStrike">
                <a:solidFill>
                  <a:srgbClr val="45BEDF"/>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соодветни педагошки методологии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добро дизајнирани цели за учење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разновидност на активности за учење </a:t>
            </a:r>
            <a:r>
              <a:rPr b="1" i="0" lang="en" sz="1800" u="none" cap="none" strike="noStrike">
                <a:solidFill>
                  <a:srgbClr val="45BEDF"/>
                </a:solidFill>
                <a:latin typeface="Open Sans"/>
                <a:ea typeface="Open Sans"/>
                <a:cs typeface="Open Sans"/>
                <a:sym typeface="Open Sans"/>
              </a:rPr>
              <a:t>=</a:t>
            </a:r>
            <a:endParaRPr b="1" i="0" sz="1800" u="none" cap="none" strike="noStrike">
              <a:solidFill>
                <a:srgbClr val="45BEDF"/>
              </a:solidFill>
              <a:latin typeface="Open Sans"/>
              <a:ea typeface="Open Sans"/>
              <a:cs typeface="Open Sans"/>
              <a:sym typeface="Open Sans"/>
            </a:endParaRPr>
          </a:p>
        </p:txBody>
      </p:sp>
      <p:sp>
        <p:nvSpPr>
          <p:cNvPr id="177" name="Google Shape;177;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8" name="Google Shape;178;p9"/>
          <p:cNvSpPr txBox="1"/>
          <p:nvPr/>
        </p:nvSpPr>
        <p:spPr>
          <a:xfrm>
            <a:off x="1907862" y="1470744"/>
            <a:ext cx="5511900" cy="16779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„Поширок опсег на иновативни педагошки опции за ангажирање и на воспитувачите и на студентите да станат поактивни учесници во образовните процеси и креатори на содржини како членови на разновидни и инклузивни општества на знаење“.</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cxnSp>
        <p:nvCxnSpPr>
          <p:cNvPr id="179" name="Google Shape;179;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0" name="Google Shape;180;p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81" name="Google Shape;181;p9"/>
          <p:cNvSpPr txBox="1"/>
          <p:nvPr/>
        </p:nvSpPr>
        <p:spPr>
          <a:xfrm>
            <a:off x="1907850" y="3019950"/>
            <a:ext cx="46413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45BEDF"/>
                </a:solidFill>
                <a:latin typeface="Open Sans"/>
                <a:ea typeface="Open Sans"/>
                <a:cs typeface="Open Sans"/>
                <a:sym typeface="Open Sans"/>
              </a:rPr>
              <a:t>Од Препораката на УНЕСКО за отворени образовни ресурси</a:t>
            </a:r>
            <a:endParaRPr b="1" i="0" sz="10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r>
              <a:rPr b="1" i="0" lang="en" sz="10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pic>
        <p:nvPicPr>
          <p:cNvPr id="182" name="Google Shape;182;p9"/>
          <p:cNvPicPr preferRelativeResize="0"/>
          <p:nvPr/>
        </p:nvPicPr>
        <p:blipFill rotWithShape="1">
          <a:blip r:embed="rId5">
            <a:alphaModFix/>
          </a:blip>
          <a:srcRect b="0" l="0" r="0" t="0"/>
          <a:stretch/>
        </p:blipFill>
        <p:spPr>
          <a:xfrm>
            <a:off x="257506" y="267025"/>
            <a:ext cx="1341996" cy="1018801"/>
          </a:xfrm>
          <a:prstGeom prst="rect">
            <a:avLst/>
          </a:prstGeom>
          <a:noFill/>
          <a:ln>
            <a:noFill/>
          </a:ln>
        </p:spPr>
      </p:pic>
      <p:sp>
        <p:nvSpPr>
          <p:cNvPr id="183" name="Google Shape;183;p9"/>
          <p:cNvSpPr txBox="1"/>
          <p:nvPr/>
        </p:nvSpPr>
        <p:spPr>
          <a:xfrm>
            <a:off x="293878" y="32100"/>
            <a:ext cx="2055600" cy="112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chemeClr val="lt1"/>
                </a:solidFill>
                <a:latin typeface="Open Sans"/>
                <a:ea typeface="Open Sans"/>
                <a:cs typeface="Open Sans"/>
                <a:sym typeface="Open Sans"/>
              </a:rPr>
              <a:t>ООР</a:t>
            </a:r>
            <a:r>
              <a:rPr b="1" i="0" lang="en" sz="46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Open Sans"/>
                <a:ea typeface="Open Sans"/>
                <a:cs typeface="Open Sans"/>
                <a:sym typeface="Open Sans"/>
              </a:rPr>
              <a:t>Основи</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7" name="Shape 187"/>
        <p:cNvGrpSpPr/>
        <p:nvPr/>
      </p:nvGrpSpPr>
      <p:grpSpPr>
        <a:xfrm>
          <a:off x="0" y="0"/>
          <a:ext cx="0" cy="0"/>
          <a:chOff x="0" y="0"/>
          <a:chExt cx="0" cy="0"/>
        </a:xfrm>
      </p:grpSpPr>
      <p:sp>
        <p:nvSpPr>
          <p:cNvPr id="188" name="Google Shape;188;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9" name="Google Shape;189;gee256591df_0_0"/>
          <p:cNvSpPr txBox="1"/>
          <p:nvPr/>
        </p:nvSpPr>
        <p:spPr>
          <a:xfrm>
            <a:off x="2591050" y="551700"/>
            <a:ext cx="48897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2400" u="none" cap="none" strike="noStrike">
                <a:solidFill>
                  <a:srgbClr val="004993"/>
                </a:solidFill>
                <a:latin typeface="Open Sans"/>
                <a:ea typeface="Open Sans"/>
                <a:cs typeface="Open Sans"/>
                <a:sym typeface="Open Sans"/>
              </a:rPr>
              <a:t>Обезбедуваат траен пристап</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студентите ќе можат да пристапат до ресурсите дури и откако ќе го завршат својот курс.</a:t>
            </a:r>
            <a:endParaRPr b="0" i="0" sz="2400" u="none" cap="none" strike="noStrike">
              <a:solidFill>
                <a:srgbClr val="004993"/>
              </a:solidFill>
              <a:latin typeface="Open Sans"/>
              <a:ea typeface="Open Sans"/>
              <a:cs typeface="Open Sans"/>
              <a:sym typeface="Open Sans"/>
            </a:endParaRPr>
          </a:p>
        </p:txBody>
      </p:sp>
      <p:sp>
        <p:nvSpPr>
          <p:cNvPr id="190" name="Google Shape;190;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2" name="Google Shape;192;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3" name="Google Shape;193;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gee256591df_0_0"/>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8" name="Shape 198"/>
        <p:cNvGrpSpPr/>
        <p:nvPr/>
      </p:nvGrpSpPr>
      <p:grpSpPr>
        <a:xfrm>
          <a:off x="0" y="0"/>
          <a:ext cx="0" cy="0"/>
          <a:chOff x="0" y="0"/>
          <a:chExt cx="0" cy="0"/>
        </a:xfrm>
      </p:grpSpPr>
      <p:sp>
        <p:nvSpPr>
          <p:cNvPr id="199" name="Google Shape;199;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0" name="Google Shape;200;gee256591df_0_17"/>
          <p:cNvSpPr txBox="1"/>
          <p:nvPr/>
        </p:nvSpPr>
        <p:spPr>
          <a:xfrm>
            <a:off x="2605750" y="467975"/>
            <a:ext cx="4869600" cy="252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3000"/>
              <a:buFont typeface="Arial"/>
              <a:buNone/>
            </a:pPr>
            <a:r>
              <a:rPr b="1" i="0" lang="en" sz="2400" u="none" cap="none" strike="noStrike">
                <a:solidFill>
                  <a:srgbClr val="004993"/>
                </a:solidFill>
                <a:latin typeface="Open Sans"/>
                <a:ea typeface="Open Sans"/>
                <a:cs typeface="Open Sans"/>
                <a:sym typeface="Open Sans"/>
              </a:rPr>
              <a:t>Поддршка инкузија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ООР може да се прилагоди за да ги одразува профилите и сценаријата на студентите, упатувајќи ги потребите за инклузија на различни нивоа.</a:t>
            </a:r>
            <a:endParaRPr b="0" i="0" sz="2400" u="none" cap="none" strike="noStrike">
              <a:solidFill>
                <a:srgbClr val="000000"/>
              </a:solidFill>
              <a:latin typeface="Arial"/>
              <a:ea typeface="Arial"/>
              <a:cs typeface="Arial"/>
              <a:sym typeface="Arial"/>
            </a:endParaRPr>
          </a:p>
        </p:txBody>
      </p:sp>
      <p:sp>
        <p:nvSpPr>
          <p:cNvPr id="201" name="Google Shape;201;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2" name="Google Shape;202;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3" name="Google Shape;203;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4" name="Google Shape;204;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gee256591df_0_17"/>
          <p:cNvSpPr txBox="1"/>
          <p:nvPr/>
        </p:nvSpPr>
        <p:spPr>
          <a:xfrm>
            <a:off x="0" y="1047150"/>
            <a:ext cx="22416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9" name="Shape 209"/>
        <p:cNvGrpSpPr/>
        <p:nvPr/>
      </p:nvGrpSpPr>
      <p:grpSpPr>
        <a:xfrm>
          <a:off x="0" y="0"/>
          <a:ext cx="0" cy="0"/>
          <a:chOff x="0" y="0"/>
          <a:chExt cx="0" cy="0"/>
        </a:xfrm>
      </p:grpSpPr>
      <p:sp>
        <p:nvSpPr>
          <p:cNvPr id="210" name="Google Shape;210;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1" name="Google Shape;211;gee256591df_0_28"/>
          <p:cNvSpPr txBox="1"/>
          <p:nvPr/>
        </p:nvSpPr>
        <p:spPr>
          <a:xfrm>
            <a:off x="2529550" y="172375"/>
            <a:ext cx="5032200" cy="309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100" u="none" cap="none" strike="noStrike">
                <a:solidFill>
                  <a:srgbClr val="004993"/>
                </a:solidFill>
                <a:latin typeface="Open Sans"/>
                <a:ea typeface="Open Sans"/>
                <a:cs typeface="Open Sans"/>
                <a:sym typeface="Open Sans"/>
              </a:rPr>
              <a:t>Промовираат диверзификација на учењето</a:t>
            </a:r>
            <a:r>
              <a:rPr b="1" lang="en" sz="2100">
                <a:solidFill>
                  <a:srgbClr val="004993"/>
                </a:solidFill>
                <a:latin typeface="Open Sans"/>
                <a:ea typeface="Open Sans"/>
                <a:cs typeface="Open Sans"/>
                <a:sym typeface="Open Sans"/>
              </a:rPr>
              <a:t> </a:t>
            </a:r>
            <a:r>
              <a:rPr b="1" i="0" lang="en" sz="2100" u="none" cap="none" strike="noStrike">
                <a:solidFill>
                  <a:srgbClr val="004993"/>
                </a:solidFill>
                <a:latin typeface="Open Sans"/>
                <a:ea typeface="Open Sans"/>
                <a:cs typeface="Open Sans"/>
                <a:sym typeface="Open Sans"/>
              </a:rPr>
              <a:t> </a:t>
            </a:r>
            <a:endParaRPr b="0" i="0" sz="2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100" u="none" cap="none" strike="noStrike">
                <a:solidFill>
                  <a:srgbClr val="004993"/>
                </a:solidFill>
                <a:latin typeface="Open Sans"/>
                <a:ea typeface="Open Sans"/>
                <a:cs typeface="Open Sans"/>
                <a:sym typeface="Open Sans"/>
              </a:rPr>
              <a:t>OОР се достапни од секое место во секое време, постојано (и не ја потценувајте вредноста на повторувањето!) и од различни уреди и формат</a:t>
            </a:r>
            <a:r>
              <a:rPr lang="en" sz="2100">
                <a:solidFill>
                  <a:srgbClr val="004993"/>
                </a:solidFill>
                <a:latin typeface="Open Sans"/>
                <a:ea typeface="Open Sans"/>
                <a:cs typeface="Open Sans"/>
                <a:sym typeface="Open Sans"/>
              </a:rPr>
              <a:t>и. ООР исто така поддржуваат неформални и помалку формални средини за учење.</a:t>
            </a:r>
            <a:endParaRPr b="0" i="0" sz="2100" u="none" cap="none" strike="noStrike">
              <a:solidFill>
                <a:srgbClr val="000000"/>
              </a:solidFill>
              <a:latin typeface="Arial"/>
              <a:ea typeface="Arial"/>
              <a:cs typeface="Arial"/>
              <a:sym typeface="Arial"/>
            </a:endParaRPr>
          </a:p>
        </p:txBody>
      </p:sp>
      <p:sp>
        <p:nvSpPr>
          <p:cNvPr id="212" name="Google Shape;212;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3" name="Google Shape;213;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4" name="Google Shape;214;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5" name="Google Shape;215;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ee256591df_0_28"/>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0" name="Shape 220"/>
        <p:cNvGrpSpPr/>
        <p:nvPr/>
      </p:nvGrpSpPr>
      <p:grpSpPr>
        <a:xfrm>
          <a:off x="0" y="0"/>
          <a:ext cx="0" cy="0"/>
          <a:chOff x="0" y="0"/>
          <a:chExt cx="0" cy="0"/>
        </a:xfrm>
      </p:grpSpPr>
      <p:sp>
        <p:nvSpPr>
          <p:cNvPr id="221" name="Google Shape;221;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2" name="Google Shape;222;gee256591df_0_39"/>
          <p:cNvSpPr txBox="1"/>
          <p:nvPr/>
        </p:nvSpPr>
        <p:spPr>
          <a:xfrm>
            <a:off x="2546500" y="259149"/>
            <a:ext cx="5088300" cy="287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2900" u="none" cap="none" strike="noStrike">
                <a:solidFill>
                  <a:srgbClr val="004993"/>
                </a:solidFill>
                <a:latin typeface="Open Sans"/>
                <a:ea typeface="Open Sans"/>
                <a:cs typeface="Open Sans"/>
                <a:sym typeface="Open Sans"/>
              </a:rPr>
              <a:t>Го промовираат доживотното учење</a:t>
            </a:r>
            <a:r>
              <a:rPr b="1" lang="en" sz="3100">
                <a:solidFill>
                  <a:srgbClr val="004993"/>
                </a:solidFill>
                <a:latin typeface="Open Sans"/>
                <a:ea typeface="Open Sans"/>
                <a:cs typeface="Open Sans"/>
                <a:sym typeface="Open Sans"/>
              </a:rPr>
              <a:t> </a:t>
            </a:r>
            <a:r>
              <a:rPr b="1" i="0" lang="en" sz="3100" u="none" cap="none" strike="noStrike">
                <a:solidFill>
                  <a:srgbClr val="004993"/>
                </a:solidFill>
                <a:latin typeface="Open Sans"/>
                <a:ea typeface="Open Sans"/>
                <a:cs typeface="Open Sans"/>
                <a:sym typeface="Open Sans"/>
              </a:rPr>
              <a:t>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300" u="none" cap="none" strike="noStrike">
                <a:solidFill>
                  <a:srgbClr val="004993"/>
                </a:solidFill>
                <a:latin typeface="Open Sans"/>
                <a:ea typeface="Open Sans"/>
                <a:cs typeface="Open Sans"/>
                <a:sym typeface="Open Sans"/>
              </a:rPr>
              <a:t>ООР е достапен за секого од сите возрасти, секогаш кога некој сака да научи нешто или да се наврати на нешто за да го освежи сеќавањето за тоа.</a:t>
            </a:r>
            <a:endParaRPr b="0" i="0" sz="1300" u="none" cap="none" strike="noStrike">
              <a:solidFill>
                <a:srgbClr val="000000"/>
              </a:solidFill>
              <a:latin typeface="Arial"/>
              <a:ea typeface="Arial"/>
              <a:cs typeface="Arial"/>
              <a:sym typeface="Arial"/>
            </a:endParaRPr>
          </a:p>
        </p:txBody>
      </p:sp>
      <p:sp>
        <p:nvSpPr>
          <p:cNvPr id="223" name="Google Shape;223;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4" name="Google Shape;224;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5" name="Google Shape;225;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6" name="Google Shape;226;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gee256591df_0_39"/>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1" name="Shape 231"/>
        <p:cNvGrpSpPr/>
        <p:nvPr/>
      </p:nvGrpSpPr>
      <p:grpSpPr>
        <a:xfrm>
          <a:off x="0" y="0"/>
          <a:ext cx="0" cy="0"/>
          <a:chOff x="0" y="0"/>
          <a:chExt cx="0" cy="0"/>
        </a:xfrm>
      </p:grpSpPr>
      <p:sp>
        <p:nvSpPr>
          <p:cNvPr id="232" name="Google Shape;232;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3" name="Google Shape;233;gee256591df_0_50"/>
          <p:cNvSpPr txBox="1"/>
          <p:nvPr/>
        </p:nvSpPr>
        <p:spPr>
          <a:xfrm>
            <a:off x="2591050" y="505375"/>
            <a:ext cx="50439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Заштедува трошоци</a:t>
            </a:r>
            <a:r>
              <a:rPr b="1" lang="en" sz="3000">
                <a:solidFill>
                  <a:srgbClr val="004993"/>
                </a:solidFill>
                <a:latin typeface="Open Sans"/>
                <a:ea typeface="Open Sans"/>
                <a:cs typeface="Open Sans"/>
                <a:sym typeface="Open Sans"/>
              </a:rPr>
              <a:t> </a:t>
            </a:r>
            <a:r>
              <a:rPr b="1" i="0" lang="en" sz="30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високите цени може да ги наведат студентите да користат постари верзии на одредени публикации; со ООР ова не е проблем.</a:t>
            </a:r>
            <a:endParaRPr b="0" i="0" sz="1400" u="none" cap="none" strike="noStrike">
              <a:solidFill>
                <a:srgbClr val="000000"/>
              </a:solidFill>
              <a:latin typeface="Arial"/>
              <a:ea typeface="Arial"/>
              <a:cs typeface="Arial"/>
              <a:sym typeface="Arial"/>
            </a:endParaRPr>
          </a:p>
        </p:txBody>
      </p:sp>
      <p:sp>
        <p:nvSpPr>
          <p:cNvPr id="234" name="Google Shape;234;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5" name="Google Shape;235;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6" name="Google Shape;236;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7" name="Google Shape;237;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gee256591df_0_50"/>
          <p:cNvSpPr txBox="1"/>
          <p:nvPr/>
        </p:nvSpPr>
        <p:spPr>
          <a:xfrm>
            <a:off x="-500" y="1047150"/>
            <a:ext cx="22421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2" name="Shape 242"/>
        <p:cNvGrpSpPr/>
        <p:nvPr/>
      </p:nvGrpSpPr>
      <p:grpSpPr>
        <a:xfrm>
          <a:off x="0" y="0"/>
          <a:ext cx="0" cy="0"/>
          <a:chOff x="0" y="0"/>
          <a:chExt cx="0" cy="0"/>
        </a:xfrm>
      </p:grpSpPr>
      <p:sp>
        <p:nvSpPr>
          <p:cNvPr id="243" name="Google Shape;243;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4" name="Google Shape;244;gedaf2065a5_1_52"/>
          <p:cNvSpPr txBox="1"/>
          <p:nvPr/>
        </p:nvSpPr>
        <p:spPr>
          <a:xfrm>
            <a:off x="2622875" y="518725"/>
            <a:ext cx="48336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Ги подобруваат можностите за учење</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Студентите кои користат ООР изработуваат исто, или подобро од оние што користат традиционални материјали.</a:t>
            </a:r>
            <a:endParaRPr b="0" i="0" sz="2000" u="none" cap="none" strike="noStrike">
              <a:solidFill>
                <a:srgbClr val="000000"/>
              </a:solidFill>
              <a:latin typeface="Arial"/>
              <a:ea typeface="Arial"/>
              <a:cs typeface="Arial"/>
              <a:sym typeface="Arial"/>
            </a:endParaRPr>
          </a:p>
        </p:txBody>
      </p:sp>
      <p:sp>
        <p:nvSpPr>
          <p:cNvPr id="245" name="Google Shape;245;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6" name="Google Shape;246;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7" name="Google Shape;247;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8" name="Google Shape;248;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gedaf2065a5_1_52"/>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3" name="Shape 253"/>
        <p:cNvGrpSpPr/>
        <p:nvPr/>
      </p:nvGrpSpPr>
      <p:grpSpPr>
        <a:xfrm>
          <a:off x="0" y="0"/>
          <a:ext cx="0" cy="0"/>
          <a:chOff x="0" y="0"/>
          <a:chExt cx="0" cy="0"/>
        </a:xfrm>
      </p:grpSpPr>
      <p:sp>
        <p:nvSpPr>
          <p:cNvPr id="254" name="Google Shape;254;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5" name="Google Shape;255;gedaf2065a5_1_62"/>
          <p:cNvSpPr txBox="1"/>
          <p:nvPr/>
        </p:nvSpPr>
        <p:spPr>
          <a:xfrm>
            <a:off x="2622275" y="601375"/>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Осигуруваат подготвеност</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ООР може да бидат достапни уште од самиот почеток на предметите, што значи дека студентите можат веднаш да почнат да работаат со нив</a:t>
            </a:r>
            <a:r>
              <a:rPr b="1" i="0" lang="en" sz="2400" u="none" cap="none" strike="noStrike">
                <a:solidFill>
                  <a:srgbClr val="004993"/>
                </a:solidFill>
                <a:latin typeface="Open Sans"/>
                <a:ea typeface="Open Sans"/>
                <a:cs typeface="Open Sans"/>
                <a:sym typeface="Open Sans"/>
              </a:rPr>
              <a:t>.</a:t>
            </a:r>
            <a:endParaRPr b="0" i="0" sz="2000" u="none" cap="none" strike="noStrike">
              <a:solidFill>
                <a:srgbClr val="000000"/>
              </a:solidFill>
              <a:latin typeface="Arial"/>
              <a:ea typeface="Arial"/>
              <a:cs typeface="Arial"/>
              <a:sym typeface="Arial"/>
            </a:endParaRPr>
          </a:p>
        </p:txBody>
      </p:sp>
      <p:sp>
        <p:nvSpPr>
          <p:cNvPr id="256" name="Google Shape;256;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7" name="Google Shape;257;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8" name="Google Shape;258;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9" name="Google Shape;259;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gedaf2065a5_1_62"/>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135575" y="192900"/>
            <a:ext cx="7204500" cy="351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Добредојдовте во овој пакет алатки за придобивки з</a:t>
            </a:r>
            <a:r>
              <a:rPr b="1" i="0" lang="en" sz="700" u="none" cap="none" strike="noStrike">
                <a:solidFill>
                  <a:srgbClr val="004993"/>
                </a:solidFill>
                <a:latin typeface="Open Sans"/>
                <a:ea typeface="Open Sans"/>
                <a:cs typeface="Open Sans"/>
                <a:sym typeface="Open Sans"/>
              </a:rPr>
              <a:t>а Отвореното Образование! </a:t>
            </a:r>
            <a:r>
              <a:rPr b="0" i="0" lang="en" sz="700" u="none" cap="none" strike="noStrike">
                <a:solidFill>
                  <a:srgbClr val="004993"/>
                </a:solidFill>
                <a:latin typeface="Open Sans"/>
                <a:ea typeface="Open Sans"/>
                <a:cs typeface="Open Sans"/>
                <a:sym typeface="Open Sans"/>
              </a:rPr>
              <a:t>Тоа е збир на алатки (слајдови, летоци и картички) подготвени од </a:t>
            </a:r>
            <a:r>
              <a:rPr b="0" i="0" lang="en" sz="700" u="sng" cap="none" strike="noStrike">
                <a:solidFill>
                  <a:schemeClr val="hlink"/>
                </a:solidFill>
                <a:latin typeface="Open Sans"/>
                <a:ea typeface="Open Sans"/>
                <a:cs typeface="Open Sans"/>
                <a:sym typeface="Open Sans"/>
                <a:hlinkClick r:id="rId3"/>
              </a:rPr>
              <a:t>Европската мрежа на библиотекари со отворено образован</a:t>
            </a:r>
            <a:r>
              <a:rPr b="0" i="0" lang="en" sz="700" u="sng" cap="none" strike="noStrike">
                <a:solidFill>
                  <a:schemeClr val="hlink"/>
                </a:solidFill>
                <a:latin typeface="Open Sans"/>
                <a:ea typeface="Open Sans"/>
                <a:cs typeface="Open Sans"/>
                <a:sym typeface="Open Sans"/>
                <a:hlinkClick r:id="rId4"/>
              </a:rPr>
              <a:t>ие </a:t>
            </a:r>
            <a:r>
              <a:rPr b="0" i="0" lang="en" sz="700" u="none" cap="none" strike="noStrike">
                <a:solidFill>
                  <a:srgbClr val="004993"/>
                </a:solidFill>
                <a:latin typeface="Open Sans"/>
                <a:ea typeface="Open Sans"/>
                <a:cs typeface="Open Sans"/>
                <a:sym typeface="Open Sans"/>
              </a:rPr>
              <a:t>(ENOEL). Комплетот со алатки има за цел да помогне да се подигне свеста за важноста на Отвореното образование и ги посочува придобивките за студентите, наставниците, институ</a:t>
            </a:r>
            <a:r>
              <a:rPr lang="en" sz="700">
                <a:solidFill>
                  <a:srgbClr val="004993"/>
                </a:solidFill>
                <a:latin typeface="Open Sans"/>
                <a:ea typeface="Open Sans"/>
                <a:cs typeface="Open Sans"/>
                <a:sym typeface="Open Sans"/>
              </a:rPr>
              <a:t>циите, општество и библиотекари.</a:t>
            </a:r>
            <a:endParaRPr b="0" i="0" sz="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4993"/>
                </a:solidFill>
                <a:latin typeface="Open Sans"/>
                <a:ea typeface="Open Sans"/>
                <a:cs typeface="Open Sans"/>
                <a:sym typeface="Open Sans"/>
              </a:rPr>
              <a:t>Оваа платформа содржи </a:t>
            </a:r>
            <a:r>
              <a:rPr b="1" i="0" lang="en" sz="700" u="none" cap="none" strike="noStrike">
                <a:solidFill>
                  <a:srgbClr val="004993"/>
                </a:solidFill>
                <a:latin typeface="Open Sans"/>
                <a:ea typeface="Open Sans"/>
                <a:cs typeface="Open Sans"/>
                <a:sym typeface="Open Sans"/>
              </a:rPr>
              <a:t>картички</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 sz="700">
                <a:solidFill>
                  <a:srgbClr val="004993"/>
                </a:solidFill>
                <a:latin typeface="Open Sans"/>
                <a:ea typeface="Open Sans"/>
                <a:cs typeface="Open Sans"/>
                <a:sym typeface="Open Sans"/>
              </a:rPr>
              <a:t>*димензиите на слајдовите се овие на Картичките за да се осигура дека тие ќе се прикажуваат добро при користење на социјални медиуми. Секој слајд може да го пр посееземетебно како jpg слика.</a:t>
            </a:r>
            <a:endParaRPr sz="1000">
              <a:solidFill>
                <a:schemeClr val="dk1"/>
              </a:solidFill>
              <a:highlight>
                <a:srgbClr val="93C47D"/>
              </a:highlight>
            </a:endParaRPr>
          </a:p>
          <a:p>
            <a:pPr indent="0" lvl="0" marL="0" marR="0" rtl="0" algn="l">
              <a:lnSpc>
                <a:spcPct val="100000"/>
              </a:lnSpc>
              <a:spcBef>
                <a:spcPts val="0"/>
              </a:spcBef>
              <a:spcAft>
                <a:spcPts val="0"/>
              </a:spcAft>
              <a:buClr>
                <a:srgbClr val="000000"/>
              </a:buClr>
              <a:buSzPts val="700"/>
              <a:buFont typeface="Arial"/>
              <a:buNone/>
            </a:pPr>
            <a:r>
              <a:t/>
            </a:r>
            <a:endParaRPr b="1"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Можете да ги користите шаблоните директно такви какви што се или можете да изберете да ги приспособите за вашите сопствени специфични потреби.</a:t>
            </a:r>
            <a:endParaRPr b="0" i="0" sz="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Кога го користите шаблонот без адаптација, </a:t>
            </a:r>
            <a:r>
              <a:rPr b="0" i="0" lang="en" sz="700" u="none" cap="none" strike="noStrike">
                <a:solidFill>
                  <a:srgbClr val="004993"/>
                </a:solidFill>
                <a:latin typeface="Open Sans"/>
                <a:ea typeface="Open Sans"/>
                <a:cs typeface="Open Sans"/>
                <a:sym typeface="Open Sans"/>
              </a:rPr>
              <a:t>едноставно преземете ја целата палуба со слајдови или поединечен слајд што сакате да го користите. </a:t>
            </a:r>
            <a:endParaRPr b="0" i="0" sz="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Ако сакате да го прилагодите шаблонот на вашите потреби, треба:</a:t>
            </a:r>
            <a:endParaRPr b="1" i="0" sz="700" u="none" cap="none" strike="noStrike">
              <a:solidFill>
                <a:srgbClr val="004993"/>
              </a:solidFill>
              <a:latin typeface="Open Sans"/>
              <a:ea typeface="Open Sans"/>
              <a:cs typeface="Open Sans"/>
              <a:sym typeface="Open Sans"/>
            </a:endParaRPr>
          </a:p>
          <a:p>
            <a:pPr indent="-273050" lvl="0" marL="457200" marR="0" rtl="0" algn="l">
              <a:lnSpc>
                <a:spcPct val="115000"/>
              </a:lnSpc>
              <a:spcBef>
                <a:spcPts val="0"/>
              </a:spcBef>
              <a:spcAft>
                <a:spcPts val="0"/>
              </a:spcAft>
              <a:buClr>
                <a:srgbClr val="004993"/>
              </a:buClr>
              <a:buSzPts val="700"/>
              <a:buFont typeface="Open Sans"/>
              <a:buChar char="-"/>
            </a:pPr>
            <a:r>
              <a:rPr b="0" i="0" lang="en" sz="700" u="none" cap="none" strike="noStrike">
                <a:solidFill>
                  <a:srgbClr val="004993"/>
                </a:solidFill>
                <a:latin typeface="Open Sans"/>
                <a:ea typeface="Open Sans"/>
                <a:cs typeface="Open Sans"/>
                <a:sym typeface="Open Sans"/>
              </a:rPr>
              <a:t>Да ја преземете алатката што сакате да ја користите </a:t>
            </a:r>
            <a:endParaRPr b="0" i="0" sz="700" u="none" cap="none" strike="noStrike">
              <a:solidFill>
                <a:srgbClr val="000000"/>
              </a:solidFill>
              <a:latin typeface="Arial"/>
              <a:ea typeface="Arial"/>
              <a:cs typeface="Arial"/>
              <a:sym typeface="Arial"/>
            </a:endParaRPr>
          </a:p>
          <a:p>
            <a:pPr indent="-273050" lvl="0" marL="457200" marR="0" rtl="0" algn="l">
              <a:lnSpc>
                <a:spcPct val="115000"/>
              </a:lnSpc>
              <a:spcBef>
                <a:spcPts val="0"/>
              </a:spcBef>
              <a:spcAft>
                <a:spcPts val="0"/>
              </a:spcAft>
              <a:buClr>
                <a:srgbClr val="004993"/>
              </a:buClr>
              <a:buSzPts val="700"/>
              <a:buFont typeface="Open Sans"/>
              <a:buChar char="-"/>
            </a:pPr>
            <a:r>
              <a:rPr b="0" i="0" lang="en" sz="700" u="none" cap="none" strike="noStrike">
                <a:solidFill>
                  <a:srgbClr val="004993"/>
                </a:solidFill>
                <a:latin typeface="Open Sans"/>
                <a:ea typeface="Open Sans"/>
                <a:cs typeface="Open Sans"/>
                <a:sym typeface="Open Sans"/>
              </a:rPr>
              <a:t>Да ја прилагодите на вашите потреби (додајте го логото на вашата организација, воведете каква било друга промена што мислите дека е соодветна) </a:t>
            </a:r>
            <a:endParaRPr b="0" i="0" sz="700" u="none" cap="none" strike="noStrike">
              <a:solidFill>
                <a:srgbClr val="000000"/>
              </a:solidFill>
              <a:latin typeface="Arial"/>
              <a:ea typeface="Arial"/>
              <a:cs typeface="Arial"/>
              <a:sym typeface="Arial"/>
            </a:endParaRPr>
          </a:p>
          <a:p>
            <a:pPr indent="-273050" lvl="0" marL="457200" marR="0" rtl="0" algn="l">
              <a:lnSpc>
                <a:spcPct val="115000"/>
              </a:lnSpc>
              <a:spcBef>
                <a:spcPts val="0"/>
              </a:spcBef>
              <a:spcAft>
                <a:spcPts val="0"/>
              </a:spcAft>
              <a:buClr>
                <a:srgbClr val="004993"/>
              </a:buClr>
              <a:buSzPts val="700"/>
              <a:buFont typeface="Open Sans"/>
              <a:buChar char="-"/>
            </a:pPr>
            <a:r>
              <a:rPr b="0" i="0" lang="en" sz="700" u="none" cap="none" strike="noStrike">
                <a:solidFill>
                  <a:srgbClr val="004993"/>
                </a:solidFill>
                <a:latin typeface="Open Sans"/>
                <a:ea typeface="Open Sans"/>
                <a:cs typeface="Open Sans"/>
                <a:sym typeface="Open Sans"/>
              </a:rPr>
              <a:t>Проверете дали адаптираната верзија има забелешка која вели: „Ова дело е дериват на [име на датотеката (на пример, Macedonian_3. OE Benefits - ENOEL cards)][врска до оригиналниот извор: </a:t>
            </a:r>
            <a:r>
              <a:rPr lang="en" sz="700" u="sng">
                <a:solidFill>
                  <a:schemeClr val="hlink"/>
                </a:solidFill>
                <a:latin typeface="Open Sans"/>
                <a:ea typeface="Open Sans"/>
                <a:cs typeface="Open Sans"/>
                <a:sym typeface="Open Sans"/>
                <a:hlinkClick r:id="rId5"/>
              </a:rPr>
              <a:t>https://doi.org/10.5281/zenodo.5568482</a:t>
            </a:r>
            <a:r>
              <a:rPr b="0" i="0" lang="en" sz="700" u="none" cap="none" strike="noStrike">
                <a:solidFill>
                  <a:srgbClr val="004993"/>
                </a:solidFill>
                <a:latin typeface="Open Sans"/>
                <a:ea typeface="Open Sans"/>
                <a:cs typeface="Open Sans"/>
                <a:sym typeface="Open Sans"/>
              </a:rPr>
              <a:t>], од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0000"/>
              </a:solidFill>
              <a:latin typeface="Arial"/>
              <a:ea typeface="Arial"/>
              <a:cs typeface="Arial"/>
              <a:sym typeface="Arial"/>
            </a:endParaRPr>
          </a:p>
          <a:p>
            <a:pPr indent="0" lvl="0" marL="457200" marR="0" rtl="0" algn="l">
              <a:lnSpc>
                <a:spcPct val="115000"/>
              </a:lnSpc>
              <a:spcBef>
                <a:spcPts val="0"/>
              </a:spcBef>
              <a:spcAft>
                <a:spcPts val="0"/>
              </a:spcAft>
              <a:buClr>
                <a:srgbClr val="000000"/>
              </a:buClr>
              <a:buSzPts val="7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4993"/>
                </a:solidFill>
                <a:latin typeface="Open Sans"/>
                <a:ea typeface="Open Sans"/>
                <a:cs typeface="Open Sans"/>
                <a:sym typeface="Open Sans"/>
              </a:rPr>
              <a:t>Подолу е наведен краток опис за тоа како е организирана платформа и предложена употреба за одредени слајдови.</a:t>
            </a:r>
            <a:br>
              <a:rPr b="0" i="0" lang="en" sz="700" u="none" cap="none" strike="noStrike">
                <a:solidFill>
                  <a:srgbClr val="004993"/>
                </a:solidFill>
                <a:latin typeface="Open Sans"/>
                <a:ea typeface="Open Sans"/>
                <a:cs typeface="Open Sans"/>
                <a:sym typeface="Open Sans"/>
              </a:rPr>
            </a:br>
            <a:r>
              <a:rPr b="0" i="0" lang="en" sz="700" u="none" cap="none" strike="noStrike">
                <a:solidFill>
                  <a:srgbClr val="004993"/>
                </a:solidFill>
                <a:latin typeface="Open Sans"/>
                <a:ea typeface="Open Sans"/>
                <a:cs typeface="Open Sans"/>
                <a:sym typeface="Open Sans"/>
              </a:rPr>
              <a:t>Ова се само предлози; ве охрабруваме да изберете и да креирате алатки прилагодени на вашите потреби.</a:t>
            </a:r>
            <a:endParaRPr b="0" i="0" sz="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t/>
            </a:r>
            <a:endParaRPr b="1" i="0" sz="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Слајдот 3 </a:t>
            </a:r>
            <a:r>
              <a:rPr b="0" i="0" lang="en" sz="700" u="none" cap="none" strike="noStrike">
                <a:solidFill>
                  <a:srgbClr val="004993"/>
                </a:solidFill>
                <a:latin typeface="Open Sans"/>
                <a:ea typeface="Open Sans"/>
                <a:cs typeface="Open Sans"/>
                <a:sym typeface="Open Sans"/>
              </a:rPr>
              <a:t>ви дава пример за тоа како може да се прилагоди шаблонот, вклучувајќи го и поставувањето на логото на вашата организација и изјава за атрибуција.</a:t>
            </a:r>
            <a:endParaRPr b="0" i="0" sz="7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Слајдовите 4-12 </a:t>
            </a:r>
            <a:r>
              <a:rPr b="0" i="0" lang="en" sz="700" u="none" cap="none" strike="noStrike">
                <a:solidFill>
                  <a:srgbClr val="004993"/>
                </a:solidFill>
                <a:latin typeface="Open Sans"/>
                <a:ea typeface="Open Sans"/>
                <a:cs typeface="Open Sans"/>
                <a:sym typeface="Open Sans"/>
              </a:rPr>
              <a:t>може да се третираат како</a:t>
            </a:r>
            <a:r>
              <a:rPr lang="en" sz="900">
                <a:solidFill>
                  <a:srgbClr val="004993"/>
                </a:solidFill>
                <a:latin typeface="Open Sans"/>
                <a:ea typeface="Open Sans"/>
                <a:cs typeface="Open Sans"/>
                <a:sym typeface="Open Sans"/>
              </a:rPr>
              <a:t>„</a:t>
            </a:r>
            <a:r>
              <a:rPr lang="en" sz="700">
                <a:solidFill>
                  <a:srgbClr val="004993"/>
                </a:solidFill>
                <a:latin typeface="Open Sans"/>
                <a:ea typeface="Open Sans"/>
                <a:cs typeface="Open Sans"/>
                <a:sym typeface="Open Sans"/>
              </a:rPr>
              <a:t>тврд </a:t>
            </a:r>
            <a:r>
              <a:rPr lang="en" sz="700">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орев</a:t>
            </a:r>
            <a:r>
              <a:rPr lang="en" sz="900">
                <a:solidFill>
                  <a:srgbClr val="004993"/>
                </a:solidFill>
                <a:latin typeface="Open Sans"/>
                <a:ea typeface="Open Sans"/>
                <a:cs typeface="Open Sans"/>
                <a:sym typeface="Open Sans"/>
              </a:rPr>
              <a:t>“</a:t>
            </a:r>
            <a:r>
              <a:rPr b="0" i="0" lang="en" sz="700" u="none" cap="none" strike="noStrike">
                <a:solidFill>
                  <a:srgbClr val="004993"/>
                </a:solidFill>
                <a:latin typeface="Open Sans"/>
                <a:ea typeface="Open Sans"/>
                <a:cs typeface="Open Sans"/>
                <a:sym typeface="Open Sans"/>
              </a:rPr>
              <a:t>; тие поставуваат основни прашања и ги наведуваат основите на Отворените образовни ресурси (ООР). Можете да ги користите како вовед во вашата презентација за да привлечете љубопитност</a:t>
            </a:r>
            <a:r>
              <a:rPr b="0" i="0" lang="en" sz="700" u="none" cap="none" strike="noStrike">
                <a:solidFill>
                  <a:srgbClr val="000000"/>
                </a:solidFill>
                <a:latin typeface="Arial"/>
                <a:ea typeface="Arial"/>
                <a:cs typeface="Arial"/>
                <a:sym typeface="Arial"/>
              </a:rPr>
              <a:t>.</a:t>
            </a:r>
            <a:endParaRPr b="0" i="0" sz="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Слајдовите 13-</a:t>
            </a:r>
            <a:r>
              <a:rPr b="1" lang="en" sz="700">
                <a:solidFill>
                  <a:srgbClr val="004993"/>
                </a:solidFill>
                <a:latin typeface="Open Sans"/>
                <a:ea typeface="Open Sans"/>
                <a:cs typeface="Open Sans"/>
                <a:sym typeface="Open Sans"/>
              </a:rPr>
              <a:t>63</a:t>
            </a:r>
            <a:r>
              <a:rPr b="1" i="0" lang="en" sz="700" u="none" cap="none" strike="noStrike">
                <a:solidFill>
                  <a:srgbClr val="004993"/>
                </a:solidFill>
                <a:latin typeface="Open Sans"/>
                <a:ea typeface="Open Sans"/>
                <a:cs typeface="Open Sans"/>
                <a:sym typeface="Open Sans"/>
              </a:rPr>
              <a:t> </a:t>
            </a:r>
            <a:r>
              <a:rPr b="0" i="0" lang="en" sz="700" u="none" cap="none" strike="noStrike">
                <a:solidFill>
                  <a:srgbClr val="004993"/>
                </a:solidFill>
                <a:latin typeface="Open Sans"/>
                <a:ea typeface="Open Sans"/>
                <a:cs typeface="Open Sans"/>
                <a:sym typeface="Open Sans"/>
              </a:rPr>
              <a:t>ги прикажуваат придобивките од ОО за</a:t>
            </a:r>
            <a:r>
              <a:rPr lang="en" sz="700">
                <a:solidFill>
                  <a:srgbClr val="004993"/>
                </a:solidFill>
                <a:latin typeface="Open Sans"/>
                <a:ea typeface="Open Sans"/>
                <a:cs typeface="Open Sans"/>
                <a:sym typeface="Open Sans"/>
              </a:rPr>
              <a:t> пет </a:t>
            </a:r>
            <a:r>
              <a:rPr b="0" i="0" lang="en" sz="700" u="none" cap="none" strike="noStrike">
                <a:solidFill>
                  <a:srgbClr val="004993"/>
                </a:solidFill>
                <a:latin typeface="Open Sans"/>
                <a:ea typeface="Open Sans"/>
                <a:cs typeface="Open Sans"/>
                <a:sym typeface="Open Sans"/>
              </a:rPr>
              <a:t>различни засегнати страни: студенти (жолта позадина), наставници (портокалова позадина),</a:t>
            </a:r>
            <a:r>
              <a:rPr b="0" i="0" lang="en" sz="700" u="none" cap="none" strike="noStrike">
                <a:solidFill>
                  <a:srgbClr val="000000"/>
                </a:solidFill>
                <a:latin typeface="Arial"/>
                <a:ea typeface="Arial"/>
                <a:cs typeface="Arial"/>
                <a:sym typeface="Arial"/>
              </a:rPr>
              <a:t> </a:t>
            </a:r>
            <a:r>
              <a:rPr b="0" i="0" lang="en" sz="700" u="none" cap="none" strike="noStrike">
                <a:solidFill>
                  <a:srgbClr val="004993"/>
                </a:solidFill>
                <a:latin typeface="Open Sans"/>
                <a:ea typeface="Open Sans"/>
                <a:cs typeface="Open Sans"/>
                <a:sym typeface="Open Sans"/>
              </a:rPr>
              <a:t>институции (тиркизна позадин</a:t>
            </a:r>
            <a:r>
              <a:rPr lang="en" sz="700">
                <a:solidFill>
                  <a:srgbClr val="004993"/>
                </a:solidFill>
                <a:latin typeface="Open Sans"/>
                <a:ea typeface="Open Sans"/>
                <a:cs typeface="Open Sans"/>
                <a:sym typeface="Open Sans"/>
              </a:rPr>
              <a:t>а), сите (бела позадина) и библиотекари (сина позадина). </a:t>
            </a:r>
            <a:r>
              <a:rPr b="0" i="0" lang="en" sz="700" u="none" cap="none" strike="noStrike">
                <a:solidFill>
                  <a:srgbClr val="004993"/>
                </a:solidFill>
                <a:latin typeface="Open Sans"/>
                <a:ea typeface="Open Sans"/>
                <a:cs typeface="Open Sans"/>
                <a:sym typeface="Open Sans"/>
              </a:rPr>
              <a:t>Можете да ги користите за да им се обратите на овие специфични засегнати страни.</a:t>
            </a:r>
            <a:endParaRPr b="0" i="0" sz="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4" name="Shape 264"/>
        <p:cNvGrpSpPr/>
        <p:nvPr/>
      </p:nvGrpSpPr>
      <p:grpSpPr>
        <a:xfrm>
          <a:off x="0" y="0"/>
          <a:ext cx="0" cy="0"/>
          <a:chOff x="0" y="0"/>
          <a:chExt cx="0" cy="0"/>
        </a:xfrm>
      </p:grpSpPr>
      <p:sp>
        <p:nvSpPr>
          <p:cNvPr id="265" name="Google Shape;265;gedaf2065a5_1_72"/>
          <p:cNvSpPr txBox="1"/>
          <p:nvPr/>
        </p:nvSpPr>
        <p:spPr>
          <a:xfrm>
            <a:off x="2529550" y="345915"/>
            <a:ext cx="5105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Го подобруваат квалитетот</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ООР овозможува подобрување на квалитетот и континуирано ажурирање, заедно со брзо ширење, осигурувајќи дека информациите во нив се ажурирани.</a:t>
            </a:r>
            <a:endParaRPr b="0" i="0" sz="1400" u="none" cap="none" strike="noStrike">
              <a:solidFill>
                <a:srgbClr val="000000"/>
              </a:solidFill>
              <a:latin typeface="Arial"/>
              <a:ea typeface="Arial"/>
              <a:cs typeface="Arial"/>
              <a:sym typeface="Arial"/>
            </a:endParaRPr>
          </a:p>
        </p:txBody>
      </p:sp>
      <p:sp>
        <p:nvSpPr>
          <p:cNvPr id="266" name="Google Shape;266;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7" name="Google Shape;267;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8" name="Google Shape;268;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9" name="Google Shape;269;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0" name="Google Shape;270;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edaf2065a5_1_72"/>
          <p:cNvSpPr txBox="1"/>
          <p:nvPr/>
        </p:nvSpPr>
        <p:spPr>
          <a:xfrm>
            <a:off x="-500" y="1047150"/>
            <a:ext cx="22421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5" name="Shape 275"/>
        <p:cNvGrpSpPr/>
        <p:nvPr/>
      </p:nvGrpSpPr>
      <p:grpSpPr>
        <a:xfrm>
          <a:off x="0" y="0"/>
          <a:ext cx="0" cy="0"/>
          <a:chOff x="0" y="0"/>
          <a:chExt cx="0" cy="0"/>
        </a:xfrm>
      </p:grpSpPr>
      <p:sp>
        <p:nvSpPr>
          <p:cNvPr id="276" name="Google Shape;276;gedaf2065a5_1_82"/>
          <p:cNvSpPr txBox="1"/>
          <p:nvPr/>
        </p:nvSpPr>
        <p:spPr>
          <a:xfrm>
            <a:off x="2585650" y="334074"/>
            <a:ext cx="4782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Наградуваат отворени практики</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Студентите може да бидат препознаени како дел од авторскиот тим и да бидат ценети за нивната работа и вештини.</a:t>
            </a:r>
            <a:endParaRPr b="0" i="0" sz="1400" u="none" cap="none" strike="noStrike">
              <a:solidFill>
                <a:srgbClr val="000000"/>
              </a:solidFill>
              <a:latin typeface="Arial"/>
              <a:ea typeface="Arial"/>
              <a:cs typeface="Arial"/>
              <a:sym typeface="Arial"/>
            </a:endParaRPr>
          </a:p>
        </p:txBody>
      </p:sp>
      <p:sp>
        <p:nvSpPr>
          <p:cNvPr id="277" name="Google Shape;277;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8" name="Google Shape;278;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9" name="Google Shape;279;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0" name="Google Shape;280;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1" name="Google Shape;281;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edaf2065a5_1_82"/>
          <p:cNvSpPr txBox="1"/>
          <p:nvPr/>
        </p:nvSpPr>
        <p:spPr>
          <a:xfrm>
            <a:off x="-501" y="1047150"/>
            <a:ext cx="22421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6" name="Shape 286"/>
        <p:cNvGrpSpPr/>
        <p:nvPr/>
      </p:nvGrpSpPr>
      <p:grpSpPr>
        <a:xfrm>
          <a:off x="0" y="0"/>
          <a:ext cx="0" cy="0"/>
          <a:chOff x="0" y="0"/>
          <a:chExt cx="0" cy="0"/>
        </a:xfrm>
      </p:grpSpPr>
      <p:sp>
        <p:nvSpPr>
          <p:cNvPr id="287" name="Google Shape;287;gedaf2065a5_1_92"/>
          <p:cNvSpPr txBox="1"/>
          <p:nvPr/>
        </p:nvSpPr>
        <p:spPr>
          <a:xfrm>
            <a:off x="2591050" y="1129833"/>
            <a:ext cx="5088300" cy="1403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Дозволи (повеќе од само) без трошоци</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ООР = бесплатни + дозволи.</a:t>
            </a:r>
            <a:endParaRPr b="0" i="0" sz="2400" u="none" cap="none" strike="noStrike">
              <a:solidFill>
                <a:srgbClr val="004993"/>
              </a:solidFill>
              <a:latin typeface="Open Sans"/>
              <a:ea typeface="Open Sans"/>
              <a:cs typeface="Open Sans"/>
              <a:sym typeface="Open Sans"/>
            </a:endParaRPr>
          </a:p>
        </p:txBody>
      </p:sp>
      <p:sp>
        <p:nvSpPr>
          <p:cNvPr id="288" name="Google Shape;288;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9" name="Google Shape;289;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0" name="Google Shape;290;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1" name="Google Shape;291;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2" name="Google Shape;292;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edaf2065a5_1_92"/>
          <p:cNvSpPr txBox="1"/>
          <p:nvPr/>
        </p:nvSpPr>
        <p:spPr>
          <a:xfrm>
            <a:off x="0" y="1047150"/>
            <a:ext cx="22416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7" name="Shape 297"/>
        <p:cNvGrpSpPr/>
        <p:nvPr/>
      </p:nvGrpSpPr>
      <p:grpSpPr>
        <a:xfrm>
          <a:off x="0" y="0"/>
          <a:ext cx="0" cy="0"/>
          <a:chOff x="0" y="0"/>
          <a:chExt cx="0" cy="0"/>
        </a:xfrm>
      </p:grpSpPr>
      <p:sp>
        <p:nvSpPr>
          <p:cNvPr id="298" name="Google Shape;298;gedaf2065a5_1_102"/>
          <p:cNvSpPr txBox="1"/>
          <p:nvPr/>
        </p:nvSpPr>
        <p:spPr>
          <a:xfrm>
            <a:off x="2597325" y="0"/>
            <a:ext cx="4975500" cy="384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Обезбедуваат подобро образование</a:t>
            </a:r>
            <a:r>
              <a:rPr b="0" i="0" lang="en" sz="2400" u="none" cap="none" strike="noStrike">
                <a:solidFill>
                  <a:srgbClr val="000000"/>
                </a:solidFill>
                <a:latin typeface="Arial"/>
                <a:ea typeface="Arial"/>
                <a:cs typeface="Arial"/>
                <a:sym typeface="Arial"/>
              </a:rPr>
              <a:t> </a:t>
            </a:r>
            <a:r>
              <a:rPr b="1" i="0" lang="en" sz="2400" u="none" cap="none" strike="noStrike">
                <a:solidFill>
                  <a:srgbClr val="004993"/>
                </a:solidFill>
                <a:latin typeface="Open Sans"/>
                <a:ea typeface="Open Sans"/>
                <a:cs typeface="Open Sans"/>
                <a:sym typeface="Open Sans"/>
              </a:rPr>
              <a:t>= обезбедуваат подобра иднина </a:t>
            </a:r>
            <a:r>
              <a:rPr b="1" i="0" lang="en" sz="2300" u="none" cap="none" strike="noStrike">
                <a:solidFill>
                  <a:srgbClr val="004993"/>
                </a:solidFill>
                <a:latin typeface="Open Sans"/>
                <a:ea typeface="Open Sans"/>
                <a:cs typeface="Open Sans"/>
                <a:sym typeface="Open Sans"/>
              </a:rPr>
              <a:t>(Цели за одржлив развој 4</a:t>
            </a:r>
            <a:r>
              <a:rPr lang="en" sz="2300">
                <a:solidFill>
                  <a:srgbClr val="004993"/>
                </a:solidFill>
                <a:latin typeface="Open Sans"/>
                <a:ea typeface="Open Sans"/>
                <a:cs typeface="Open Sans"/>
                <a:sym typeface="Open Sans"/>
              </a:rPr>
              <a:t> </a:t>
            </a:r>
            <a:r>
              <a:rPr b="0" i="0" lang="en" sz="2300" u="none" cap="none" strike="noStrike">
                <a:solidFill>
                  <a:srgbClr val="004993"/>
                </a:solidFill>
                <a:latin typeface="Open Sans"/>
                <a:ea typeface="Open Sans"/>
                <a:cs typeface="Open Sans"/>
                <a:sym typeface="Open Sans"/>
              </a:rPr>
              <a:t> „Обезбедуваат инклузивно и правично квалитетно образование и промовираат можности за доживотно учење за сите.“)</a:t>
            </a:r>
            <a:endParaRPr b="0" i="0" sz="2300" u="none" cap="none" strike="noStrike">
              <a:solidFill>
                <a:srgbClr val="004993"/>
              </a:solidFill>
              <a:latin typeface="Open Sans"/>
              <a:ea typeface="Open Sans"/>
              <a:cs typeface="Open Sans"/>
              <a:sym typeface="Open Sans"/>
            </a:endParaRPr>
          </a:p>
        </p:txBody>
      </p:sp>
      <p:sp>
        <p:nvSpPr>
          <p:cNvPr id="299" name="Google Shape;299;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0" name="Google Shape;300;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1" name="Google Shape;301;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2" name="Google Shape;302;gedaf2065a5_1_10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03" name="Google Shape;303;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gedaf2065a5_1_102"/>
          <p:cNvSpPr txBox="1"/>
          <p:nvPr/>
        </p:nvSpPr>
        <p:spPr>
          <a:xfrm>
            <a:off x="0" y="1047150"/>
            <a:ext cx="224162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8" name="Shape 308"/>
        <p:cNvGrpSpPr/>
        <p:nvPr/>
      </p:nvGrpSpPr>
      <p:grpSpPr>
        <a:xfrm>
          <a:off x="0" y="0"/>
          <a:ext cx="0" cy="0"/>
          <a:chOff x="0" y="0"/>
          <a:chExt cx="0" cy="0"/>
        </a:xfrm>
      </p:grpSpPr>
      <p:sp>
        <p:nvSpPr>
          <p:cNvPr id="309" name="Google Shape;309;gedaf2065a5_1_112"/>
          <p:cNvSpPr txBox="1"/>
          <p:nvPr/>
        </p:nvSpPr>
        <p:spPr>
          <a:xfrm>
            <a:off x="2611550" y="406400"/>
            <a:ext cx="5088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Го подобруваат разбирањето</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Студентите се способни да ги ревидираат концептите/идеите користејќи различен опсег на ресурси (т.е. да го повторат истиот концепт користејќи различно објаснување). </a:t>
            </a:r>
            <a:endParaRPr b="0" i="0" sz="2000" u="none" cap="none" strike="noStrike">
              <a:solidFill>
                <a:srgbClr val="000000"/>
              </a:solidFill>
              <a:latin typeface="Arial"/>
              <a:ea typeface="Arial"/>
              <a:cs typeface="Arial"/>
              <a:sym typeface="Arial"/>
            </a:endParaRPr>
          </a:p>
        </p:txBody>
      </p:sp>
      <p:sp>
        <p:nvSpPr>
          <p:cNvPr id="310" name="Google Shape;310;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1" name="Google Shape;311;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2" name="Google Shape;312;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3" name="Google Shape;313;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4" name="Google Shape;314;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edaf2065a5_1_112"/>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9" name="Shape 319"/>
        <p:cNvGrpSpPr/>
        <p:nvPr/>
      </p:nvGrpSpPr>
      <p:grpSpPr>
        <a:xfrm>
          <a:off x="0" y="0"/>
          <a:ext cx="0" cy="0"/>
          <a:chOff x="0" y="0"/>
          <a:chExt cx="0" cy="0"/>
        </a:xfrm>
      </p:grpSpPr>
      <p:sp>
        <p:nvSpPr>
          <p:cNvPr id="320" name="Google Shape;320;g11615a940de_1_43"/>
          <p:cNvSpPr txBox="1"/>
          <p:nvPr/>
        </p:nvSpPr>
        <p:spPr>
          <a:xfrm>
            <a:off x="2611500" y="703375"/>
            <a:ext cx="48855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Ко-создавање</a:t>
            </a:r>
            <a:r>
              <a:rPr b="1" lang="en" sz="2400">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ООР им дава можност на студентите да бидат партнери за заедничко создавање од кои ќе имаат корист.</a:t>
            </a:r>
            <a:endParaRPr b="0" i="0" sz="2000" u="none" cap="none" strike="noStrike">
              <a:solidFill>
                <a:srgbClr val="000000"/>
              </a:solidFill>
              <a:latin typeface="Arial"/>
              <a:ea typeface="Arial"/>
              <a:cs typeface="Arial"/>
              <a:sym typeface="Arial"/>
            </a:endParaRPr>
          </a:p>
        </p:txBody>
      </p:sp>
      <p:sp>
        <p:nvSpPr>
          <p:cNvPr id="321" name="Google Shape;321;g11615a940de_1_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2" name="Google Shape;322;g11615a940de_1_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3" name="Google Shape;323;g11615a940de_1_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4" name="Google Shape;324;g11615a940de_1_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5" name="Google Shape;325;g11615a940de_1_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g11615a940de_1_43"/>
          <p:cNvSpPr txBox="1"/>
          <p:nvPr/>
        </p:nvSpPr>
        <p:spPr>
          <a:xfrm>
            <a:off x="0" y="1047150"/>
            <a:ext cx="2241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Придобивкиод отворено образовние за </a:t>
            </a:r>
            <a:r>
              <a:rPr b="1" i="0" lang="en" sz="2400" u="none" cap="none" strike="noStrike">
                <a:solidFill>
                  <a:srgbClr val="FFDE59"/>
                </a:solidFill>
                <a:latin typeface="Open Sans"/>
                <a:ea typeface="Open Sans"/>
                <a:cs typeface="Open Sans"/>
                <a:sym typeface="Open Sans"/>
              </a:rPr>
              <a:t>студнети</a:t>
            </a:r>
            <a:endParaRPr b="1" i="0" sz="24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0" name="Shape 330"/>
        <p:cNvGrpSpPr/>
        <p:nvPr/>
      </p:nvGrpSpPr>
      <p:grpSpPr>
        <a:xfrm>
          <a:off x="0" y="0"/>
          <a:ext cx="0" cy="0"/>
          <a:chOff x="0" y="0"/>
          <a:chExt cx="0" cy="0"/>
        </a:xfrm>
      </p:grpSpPr>
      <p:sp>
        <p:nvSpPr>
          <p:cNvPr id="331" name="Google Shape;331;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2" name="Google Shape;332;gee256591df_0_61"/>
          <p:cNvSpPr txBox="1"/>
          <p:nvPr/>
        </p:nvSpPr>
        <p:spPr>
          <a:xfrm>
            <a:off x="2611175" y="149550"/>
            <a:ext cx="48750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Дозволуваат адаптација</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Наставниците можат (делумно или целосно) да го приспособат ООР, создавајќи ја најдобрата комбинација на материјали за курсеви за секое учење, постојано подобрувајќи го квалитетот на ООР. </a:t>
            </a:r>
            <a:endParaRPr b="0" i="0" sz="1400" u="none" cap="none" strike="noStrike">
              <a:solidFill>
                <a:srgbClr val="000000"/>
              </a:solidFill>
              <a:latin typeface="Arial"/>
              <a:ea typeface="Arial"/>
              <a:cs typeface="Arial"/>
              <a:sym typeface="Arial"/>
            </a:endParaRPr>
          </a:p>
        </p:txBody>
      </p:sp>
      <p:sp>
        <p:nvSpPr>
          <p:cNvPr id="333" name="Google Shape;333;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4" name="Google Shape;334;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5" name="Google Shape;335;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6" name="Google Shape;336;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gee256591df_0_61"/>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1" name="Shape 341"/>
        <p:cNvGrpSpPr/>
        <p:nvPr/>
      </p:nvGrpSpPr>
      <p:grpSpPr>
        <a:xfrm>
          <a:off x="0" y="0"/>
          <a:ext cx="0" cy="0"/>
          <a:chOff x="0" y="0"/>
          <a:chExt cx="0" cy="0"/>
        </a:xfrm>
      </p:grpSpPr>
      <p:sp>
        <p:nvSpPr>
          <p:cNvPr id="342" name="Google Shape;342;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3" name="Google Shape;343;gee2322c6bf_0_0"/>
          <p:cNvSpPr txBox="1"/>
          <p:nvPr/>
        </p:nvSpPr>
        <p:spPr>
          <a:xfrm>
            <a:off x="2603691" y="229475"/>
            <a:ext cx="49728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Обезбедуваат отворени педагогии</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Со ООР, студентите се многу ангажирани во образовниот процес и во креирањето на материјали за учење, правејќи ги свои, со водство на наставникот.</a:t>
            </a:r>
            <a:endParaRPr b="0" i="0" sz="1400" u="none" cap="none" strike="noStrike">
              <a:solidFill>
                <a:srgbClr val="000000"/>
              </a:solidFill>
              <a:latin typeface="Arial"/>
              <a:ea typeface="Arial"/>
              <a:cs typeface="Arial"/>
              <a:sym typeface="Arial"/>
            </a:endParaRPr>
          </a:p>
        </p:txBody>
      </p:sp>
      <p:sp>
        <p:nvSpPr>
          <p:cNvPr id="344" name="Google Shape;344;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5" name="Google Shape;345;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6" name="Google Shape;346;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7" name="Google Shape;347;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gee2322c6bf_0_0"/>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2" name="Shape 352"/>
        <p:cNvGrpSpPr/>
        <p:nvPr/>
      </p:nvGrpSpPr>
      <p:grpSpPr>
        <a:xfrm>
          <a:off x="0" y="0"/>
          <a:ext cx="0" cy="0"/>
          <a:chOff x="0" y="0"/>
          <a:chExt cx="0" cy="0"/>
        </a:xfrm>
      </p:grpSpPr>
      <p:sp>
        <p:nvSpPr>
          <p:cNvPr id="353" name="Google Shape;353;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4" name="Google Shape;354;gee2322c6bf_0_11"/>
          <p:cNvSpPr txBox="1"/>
          <p:nvPr/>
        </p:nvSpPr>
        <p:spPr>
          <a:xfrm>
            <a:off x="2741100" y="226215"/>
            <a:ext cx="48789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Ја зголемуваат репутацијата</a:t>
            </a:r>
            <a:r>
              <a:rPr b="1" lang="en" sz="2800">
                <a:solidFill>
                  <a:srgbClr val="004993"/>
                </a:solidFill>
                <a:latin typeface="Open Sans"/>
                <a:ea typeface="Open Sans"/>
                <a:cs typeface="Open Sans"/>
                <a:sym typeface="Open Sans"/>
              </a:rPr>
              <a:t> </a:t>
            </a:r>
            <a:r>
              <a:rPr b="1" i="0" lang="en" sz="2800" u="none" cap="none" strike="noStrike">
                <a:solidFill>
                  <a:srgbClr val="004993"/>
                </a:solidFill>
                <a:latin typeface="Open Sans"/>
                <a:ea typeface="Open Sans"/>
                <a:cs typeface="Open Sans"/>
                <a:sym typeface="Open Sans"/>
              </a:rPr>
              <a:t> </a:t>
            </a:r>
            <a:endParaRPr b="1"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Квалитетот на ООР ја зголемува репутацијата на наставникот на локално и на глобално ниво, нудејќи во исто време нови можности за соработка со колегите од целиот свет.</a:t>
            </a:r>
            <a:endParaRPr b="0" i="0" sz="2000" u="none" cap="none" strike="noStrike">
              <a:solidFill>
                <a:srgbClr val="004993"/>
              </a:solidFill>
              <a:latin typeface="Open Sans"/>
              <a:ea typeface="Open Sans"/>
              <a:cs typeface="Open Sans"/>
              <a:sym typeface="Open Sans"/>
            </a:endParaRPr>
          </a:p>
        </p:txBody>
      </p:sp>
      <p:sp>
        <p:nvSpPr>
          <p:cNvPr id="355" name="Google Shape;355;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6" name="Google Shape;356;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7" name="Google Shape;357;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8" name="Google Shape;358;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gee2322c6bf_0_11"/>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3" name="Shape 363"/>
        <p:cNvGrpSpPr/>
        <p:nvPr/>
      </p:nvGrpSpPr>
      <p:grpSpPr>
        <a:xfrm>
          <a:off x="0" y="0"/>
          <a:ext cx="0" cy="0"/>
          <a:chOff x="0" y="0"/>
          <a:chExt cx="0" cy="0"/>
        </a:xfrm>
      </p:grpSpPr>
      <p:sp>
        <p:nvSpPr>
          <p:cNvPr id="364" name="Google Shape;364;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5" name="Google Shape;365;gee2322c6bf_0_22"/>
          <p:cNvSpPr txBox="1"/>
          <p:nvPr/>
        </p:nvSpPr>
        <p:spPr>
          <a:xfrm>
            <a:off x="2617200" y="314550"/>
            <a:ext cx="4902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Се намалува го обемот на работа</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Наставниците не мора секој пат повторно да измислуваат нешто ново, туку можат повторно да го користат она што е веќе таму.</a:t>
            </a:r>
            <a:endParaRPr b="0" i="0" sz="2400" u="none" cap="none" strike="noStrike">
              <a:solidFill>
                <a:srgbClr val="004993"/>
              </a:solidFill>
              <a:latin typeface="Open Sans"/>
              <a:ea typeface="Open Sans"/>
              <a:cs typeface="Open Sans"/>
              <a:sym typeface="Open Sans"/>
            </a:endParaRPr>
          </a:p>
        </p:txBody>
      </p:sp>
      <p:sp>
        <p:nvSpPr>
          <p:cNvPr id="366" name="Google Shape;366;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7" name="Google Shape;367;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8" name="Google Shape;368;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9" name="Google Shape;369;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gee2322c6bf_0_2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txBox="1"/>
          <p:nvPr/>
        </p:nvSpPr>
        <p:spPr>
          <a:xfrm>
            <a:off x="3030370" y="1156666"/>
            <a:ext cx="3090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Што се ООР?</a:t>
            </a:r>
            <a:endParaRPr b="0" i="0" sz="1400" u="none" cap="none" strike="noStrike">
              <a:solidFill>
                <a:srgbClr val="000000"/>
              </a:solidFill>
              <a:latin typeface="Arial"/>
              <a:ea typeface="Arial"/>
              <a:cs typeface="Arial"/>
              <a:sym typeface="Arial"/>
            </a:endParaRPr>
          </a:p>
        </p:txBody>
      </p:sp>
      <p:sp>
        <p:nvSpPr>
          <p:cNvPr id="73" name="Google Shape;73;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gf3250da317_1_0"/>
          <p:cNvSpPr txBox="1"/>
          <p:nvPr/>
        </p:nvSpPr>
        <p:spPr>
          <a:xfrm>
            <a:off x="1015900" y="89952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cxnSp>
        <p:nvCxnSpPr>
          <p:cNvPr id="76" name="Google Shape;76;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gf3250da317_1_0"/>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endParaRPr b="0" i="0" sz="700" u="none" cap="none" strike="noStrike">
              <a:solidFill>
                <a:srgbClr val="000000"/>
              </a:solidFill>
              <a:latin typeface="Open Sans"/>
              <a:ea typeface="Open Sans"/>
              <a:cs typeface="Open Sans"/>
              <a:sym typeface="Open Sans"/>
            </a:endParaRPr>
          </a:p>
        </p:txBody>
      </p:sp>
      <p:sp>
        <p:nvSpPr>
          <p:cNvPr id="79" name="Google Shape;79;gf3250da317_1_0"/>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ПРИМЕР НА ПРИЛАГОДУВАЊЕ ЗА ВАШИТЕ ПОТРЕБИ</a:t>
            </a:r>
            <a:endParaRPr b="0" i="0" sz="1400" u="none" cap="none" strike="noStrike">
              <a:solidFill>
                <a:srgbClr val="000000"/>
              </a:solidFill>
              <a:latin typeface="Arial"/>
              <a:ea typeface="Arial"/>
              <a:cs typeface="Arial"/>
              <a:sym typeface="Arial"/>
            </a:endParaRPr>
          </a:p>
        </p:txBody>
      </p:sp>
      <p:sp>
        <p:nvSpPr>
          <p:cNvPr id="80" name="Google Shape;80;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f3250da317_1_0"/>
          <p:cNvSpPr txBox="1"/>
          <p:nvPr/>
        </p:nvSpPr>
        <p:spPr>
          <a:xfrm>
            <a:off x="2768000" y="2984846"/>
            <a:ext cx="285844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Додадете ја изјавата за атрибуција</a:t>
            </a:r>
            <a:endParaRPr b="0" i="0" sz="1400" u="none" cap="none" strike="noStrike">
              <a:solidFill>
                <a:srgbClr val="000000"/>
              </a:solidFill>
              <a:latin typeface="Arial"/>
              <a:ea typeface="Arial"/>
              <a:cs typeface="Arial"/>
              <a:sym typeface="Arial"/>
            </a:endParaRPr>
          </a:p>
        </p:txBody>
      </p:sp>
      <p:sp>
        <p:nvSpPr>
          <p:cNvPr id="83" name="Google Shape;83;gf3250da317_1_0"/>
          <p:cNvSpPr txBox="1"/>
          <p:nvPr/>
        </p:nvSpPr>
        <p:spPr>
          <a:xfrm>
            <a:off x="4926226" y="2591500"/>
            <a:ext cx="259127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Додајте го логото на вашата институција</a:t>
            </a:r>
            <a:endParaRPr b="0" i="0" sz="1400" u="none" cap="none" strike="noStrike">
              <a:solidFill>
                <a:srgbClr val="000000"/>
              </a:solidFill>
              <a:latin typeface="Arial"/>
              <a:ea typeface="Arial"/>
              <a:cs typeface="Arial"/>
              <a:sym typeface="Arial"/>
            </a:endParaRPr>
          </a:p>
        </p:txBody>
      </p:sp>
      <p:sp>
        <p:nvSpPr>
          <p:cNvPr id="84" name="Google Shape;84;gf3250da317_1_0"/>
          <p:cNvSpPr txBox="1"/>
          <p:nvPr/>
        </p:nvSpPr>
        <p:spPr>
          <a:xfrm>
            <a:off x="1326850" y="3595325"/>
            <a:ext cx="39819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600" u="none" cap="none" strike="noStrike">
                <a:solidFill>
                  <a:srgbClr val="000000"/>
                </a:solidFill>
                <a:latin typeface="Open Sans"/>
                <a:ea typeface="Open Sans"/>
                <a:cs typeface="Open Sans"/>
                <a:sym typeface="Open Sans"/>
              </a:rPr>
              <a:t>This work is a derivative of “Macedonian_3. OE Benefits - ENOEL cards”, </a:t>
            </a:r>
            <a:r>
              <a:rPr lang="en" sz="600" u="sng">
                <a:solidFill>
                  <a:schemeClr val="hlink"/>
                </a:solidFill>
                <a:latin typeface="Open Sans"/>
                <a:ea typeface="Open Sans"/>
                <a:cs typeface="Open Sans"/>
                <a:sym typeface="Open Sans"/>
                <a:hlinkClick r:id="rId5"/>
              </a:rPr>
              <a:t>https://doi.org/10.5281/zenodo.5568482</a:t>
            </a:r>
            <a:r>
              <a:rPr b="0" i="0" lang="en" sz="600" u="none" cap="none" strike="noStrike">
                <a:solidFill>
                  <a:srgbClr val="000000"/>
                </a:solidFill>
                <a:latin typeface="Open Sans"/>
                <a:ea typeface="Open Sans"/>
                <a:cs typeface="Open Sans"/>
                <a:sym typeface="Open Sans"/>
              </a:rPr>
              <a:t>, by </a:t>
            </a:r>
            <a:r>
              <a:rPr b="0" i="0" lang="en" sz="6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 sz="600" u="none" cap="none" strike="noStrike">
                <a:solidFill>
                  <a:srgbClr val="000000"/>
                </a:solidFill>
                <a:latin typeface="Open Sans"/>
                <a:ea typeface="Open Sans"/>
                <a:cs typeface="Open Sans"/>
                <a:sym typeface="Open Sans"/>
              </a:rPr>
              <a:t> (ENOEL), </a:t>
            </a:r>
            <a:r>
              <a:rPr b="0" i="0" lang="en" sz="6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6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4" name="Shape 374"/>
        <p:cNvGrpSpPr/>
        <p:nvPr/>
      </p:nvGrpSpPr>
      <p:grpSpPr>
        <a:xfrm>
          <a:off x="0" y="0"/>
          <a:ext cx="0" cy="0"/>
          <a:chOff x="0" y="0"/>
          <a:chExt cx="0" cy="0"/>
        </a:xfrm>
      </p:grpSpPr>
      <p:sp>
        <p:nvSpPr>
          <p:cNvPr id="375" name="Google Shape;375;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6" name="Google Shape;376;gee2322c6bf_0_33"/>
          <p:cNvSpPr txBox="1"/>
          <p:nvPr/>
        </p:nvSpPr>
        <p:spPr>
          <a:xfrm>
            <a:off x="2689042" y="1026843"/>
            <a:ext cx="5088300" cy="1385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Инспирира</a:t>
            </a:r>
            <a:r>
              <a:rPr b="1" lang="en" sz="3000">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ООР е начин да добиете нови идеи.</a:t>
            </a:r>
            <a:endParaRPr b="0" i="0" sz="2400" u="none" cap="none" strike="noStrike">
              <a:solidFill>
                <a:srgbClr val="004993"/>
              </a:solidFill>
              <a:latin typeface="Open Sans"/>
              <a:ea typeface="Open Sans"/>
              <a:cs typeface="Open Sans"/>
              <a:sym typeface="Open Sans"/>
            </a:endParaRPr>
          </a:p>
        </p:txBody>
      </p:sp>
      <p:sp>
        <p:nvSpPr>
          <p:cNvPr id="377" name="Google Shape;377;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8" name="Google Shape;378;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9" name="Google Shape;379;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0" name="Google Shape;380;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gee2322c6bf_0_33"/>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5" name="Shape 385"/>
        <p:cNvGrpSpPr/>
        <p:nvPr/>
      </p:nvGrpSpPr>
      <p:grpSpPr>
        <a:xfrm>
          <a:off x="0" y="0"/>
          <a:ext cx="0" cy="0"/>
          <a:chOff x="0" y="0"/>
          <a:chExt cx="0" cy="0"/>
        </a:xfrm>
      </p:grpSpPr>
      <p:sp>
        <p:nvSpPr>
          <p:cNvPr id="386" name="Google Shape;386;gedaf2065a5_1_122"/>
          <p:cNvSpPr txBox="1"/>
          <p:nvPr/>
        </p:nvSpPr>
        <p:spPr>
          <a:xfrm>
            <a:off x="2594925" y="198625"/>
            <a:ext cx="4983900" cy="3041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Поттикнуваат активни пристапи</a:t>
            </a:r>
            <a:r>
              <a:rPr b="1" lang="en" sz="2200">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 </a:t>
            </a:r>
            <a:endParaRPr b="1" i="0" sz="2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200"/>
              <a:buFont typeface="Arial"/>
              <a:buNone/>
            </a:pPr>
            <a:r>
              <a:rPr b="0" i="0" lang="en" sz="2000" u="none" cap="none" strike="noStrike">
                <a:solidFill>
                  <a:srgbClr val="004993"/>
                </a:solidFill>
                <a:latin typeface="Open Sans"/>
                <a:ea typeface="Open Sans"/>
                <a:cs typeface="Open Sans"/>
                <a:sym typeface="Open Sans"/>
              </a:rPr>
              <a:t>Наставниците можат да дизајнираат различни практични стратегии за поддршка на искуствата за учење преку правење засновани на рекомбинирање/приспособување на ООР. </a:t>
            </a:r>
            <a:endParaRPr b="0" i="0" sz="2000" u="none" cap="none" strike="noStrike">
              <a:solidFill>
                <a:srgbClr val="004993"/>
              </a:solidFill>
              <a:latin typeface="Open Sans"/>
              <a:ea typeface="Open Sans"/>
              <a:cs typeface="Open Sans"/>
              <a:sym typeface="Open Sans"/>
            </a:endParaRPr>
          </a:p>
        </p:txBody>
      </p:sp>
      <p:sp>
        <p:nvSpPr>
          <p:cNvPr id="387" name="Google Shape;387;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8" name="Google Shape;388;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9" name="Google Shape;389;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0" name="Google Shape;390;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1" name="Google Shape;391;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gedaf2065a5_1_12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6" name="Shape 396"/>
        <p:cNvGrpSpPr/>
        <p:nvPr/>
      </p:nvGrpSpPr>
      <p:grpSpPr>
        <a:xfrm>
          <a:off x="0" y="0"/>
          <a:ext cx="0" cy="0"/>
          <a:chOff x="0" y="0"/>
          <a:chExt cx="0" cy="0"/>
        </a:xfrm>
      </p:grpSpPr>
      <p:sp>
        <p:nvSpPr>
          <p:cNvPr id="397" name="Google Shape;397;gedaf2065a5_1_192"/>
          <p:cNvSpPr txBox="1"/>
          <p:nvPr/>
        </p:nvSpPr>
        <p:spPr>
          <a:xfrm>
            <a:off x="2572800" y="155425"/>
            <a:ext cx="5047200" cy="3127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Поттикнуваат соработка</a:t>
            </a:r>
            <a:r>
              <a:rPr b="1" lang="en" sz="2200">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 </a:t>
            </a:r>
            <a:r>
              <a:rPr b="0" i="0" lang="en" sz="2100" u="none" cap="none" strike="noStrike">
                <a:solidFill>
                  <a:srgbClr val="004993"/>
                </a:solidFill>
                <a:latin typeface="Open Sans"/>
                <a:ea typeface="Open Sans"/>
                <a:cs typeface="Open Sans"/>
                <a:sym typeface="Open Sans"/>
              </a:rPr>
              <a:t>Повратните информации од колегите, соработката на студентите и вклученоста на експертите се зголемуваат и тие ги подобруваат наставниците, благодарение на процесот што го спроведуваат отворените лиценци.</a:t>
            </a:r>
            <a:endParaRPr b="0" i="0" sz="2100" u="none" cap="none" strike="noStrike">
              <a:solidFill>
                <a:srgbClr val="004993"/>
              </a:solidFill>
              <a:latin typeface="Open Sans"/>
              <a:ea typeface="Open Sans"/>
              <a:cs typeface="Open Sans"/>
              <a:sym typeface="Open Sans"/>
            </a:endParaRPr>
          </a:p>
        </p:txBody>
      </p:sp>
      <p:sp>
        <p:nvSpPr>
          <p:cNvPr id="398" name="Google Shape;398;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9" name="Google Shape;399;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0" name="Google Shape;400;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1" name="Google Shape;401;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2" name="Google Shape;402;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gedaf2065a5_1_19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7" name="Shape 407"/>
        <p:cNvGrpSpPr/>
        <p:nvPr/>
      </p:nvGrpSpPr>
      <p:grpSpPr>
        <a:xfrm>
          <a:off x="0" y="0"/>
          <a:ext cx="0" cy="0"/>
          <a:chOff x="0" y="0"/>
          <a:chExt cx="0" cy="0"/>
        </a:xfrm>
      </p:grpSpPr>
      <p:sp>
        <p:nvSpPr>
          <p:cNvPr id="408" name="Google Shape;408;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9" name="Google Shape;409;gedaf2065a5_1_142"/>
          <p:cNvSpPr txBox="1"/>
          <p:nvPr/>
        </p:nvSpPr>
        <p:spPr>
          <a:xfrm>
            <a:off x="2570150" y="94050"/>
            <a:ext cx="4986600" cy="331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Поддршка на иновациите</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200" u="none" cap="none" strike="noStrike">
                <a:solidFill>
                  <a:srgbClr val="004993"/>
                </a:solidFill>
                <a:latin typeface="Open Sans"/>
                <a:ea typeface="Open Sans"/>
                <a:cs typeface="Open Sans"/>
                <a:sym typeface="Open Sans"/>
              </a:rPr>
              <a:t>ООР нуди можности за подобрување на квалитетот на материјалите за настава и учење, дозволувајќи им на другите да се надоврзат на нив и да дадат конструктивна повратна информација.</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p:txBody>
      </p:sp>
      <p:sp>
        <p:nvSpPr>
          <p:cNvPr id="410" name="Google Shape;410;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1" name="Google Shape;411;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2" name="Google Shape;412;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3" name="Google Shape;413;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gedaf2065a5_1_14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8" name="Shape 418"/>
        <p:cNvGrpSpPr/>
        <p:nvPr/>
      </p:nvGrpSpPr>
      <p:grpSpPr>
        <a:xfrm>
          <a:off x="0" y="0"/>
          <a:ext cx="0" cy="0"/>
          <a:chOff x="0" y="0"/>
          <a:chExt cx="0" cy="0"/>
        </a:xfrm>
      </p:grpSpPr>
      <p:sp>
        <p:nvSpPr>
          <p:cNvPr id="419" name="Google Shape;419;gedaf2065a5_1_152"/>
          <p:cNvSpPr txBox="1"/>
          <p:nvPr/>
        </p:nvSpPr>
        <p:spPr>
          <a:xfrm>
            <a:off x="2598425" y="625200"/>
            <a:ext cx="48444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Обезбедуваат наследство</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Процесот на повторна употреба што го воспостави ООР продолжува и по пензионирањето.</a:t>
            </a:r>
            <a:endParaRPr b="0" i="0" sz="2400" u="none" cap="none" strike="noStrike">
              <a:solidFill>
                <a:srgbClr val="000000"/>
              </a:solidFill>
              <a:latin typeface="Arial"/>
              <a:ea typeface="Arial"/>
              <a:cs typeface="Arial"/>
              <a:sym typeface="Arial"/>
            </a:endParaRPr>
          </a:p>
        </p:txBody>
      </p:sp>
      <p:sp>
        <p:nvSpPr>
          <p:cNvPr id="420" name="Google Shape;420;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1" name="Google Shape;421;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2" name="Google Shape;422;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3" name="Google Shape;423;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4" name="Google Shape;424;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gedaf2065a5_1_15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9" name="Shape 429"/>
        <p:cNvGrpSpPr/>
        <p:nvPr/>
      </p:nvGrpSpPr>
      <p:grpSpPr>
        <a:xfrm>
          <a:off x="0" y="0"/>
          <a:ext cx="0" cy="0"/>
          <a:chOff x="0" y="0"/>
          <a:chExt cx="0" cy="0"/>
        </a:xfrm>
      </p:grpSpPr>
      <p:sp>
        <p:nvSpPr>
          <p:cNvPr id="430" name="Google Shape;430;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1" name="Google Shape;431;gedaf2065a5_1_162"/>
          <p:cNvSpPr txBox="1"/>
          <p:nvPr/>
        </p:nvSpPr>
        <p:spPr>
          <a:xfrm>
            <a:off x="2597481" y="140445"/>
            <a:ext cx="5088300" cy="3103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Се прошируваат изборите</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Учебниците за ООР ги зголемуваат ресурсите на наставниците и може да го гарантираат истото високо ниво на квалитет како и традиционалните учебници. </a:t>
            </a:r>
            <a:endParaRPr b="0" i="0" sz="2400" u="none" cap="none" strike="noStrike">
              <a:solidFill>
                <a:srgbClr val="004993"/>
              </a:solidFill>
              <a:latin typeface="Open Sans"/>
              <a:ea typeface="Open Sans"/>
              <a:cs typeface="Open Sans"/>
              <a:sym typeface="Open Sans"/>
            </a:endParaRPr>
          </a:p>
        </p:txBody>
      </p:sp>
      <p:sp>
        <p:nvSpPr>
          <p:cNvPr id="432" name="Google Shape;432;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3" name="Google Shape;433;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4" name="Google Shape;434;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5" name="Google Shape;435;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gedaf2065a5_1_16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0" name="Shape 440"/>
        <p:cNvGrpSpPr/>
        <p:nvPr/>
      </p:nvGrpSpPr>
      <p:grpSpPr>
        <a:xfrm>
          <a:off x="0" y="0"/>
          <a:ext cx="0" cy="0"/>
          <a:chOff x="0" y="0"/>
          <a:chExt cx="0" cy="0"/>
        </a:xfrm>
      </p:grpSpPr>
      <p:sp>
        <p:nvSpPr>
          <p:cNvPr id="441" name="Google Shape;441;gedaf2065a5_1_172"/>
          <p:cNvSpPr txBox="1"/>
          <p:nvPr/>
        </p:nvSpPr>
        <p:spPr>
          <a:xfrm>
            <a:off x="2507569" y="160080"/>
            <a:ext cx="5088300" cy="352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Се подобрува академската слобода</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Отворените лиценци за ООР им овозможуваат на факултетот редовно да ги менуваат и ажурираат ресурсите за учење за нивните предмети.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400"/>
              <a:buFont typeface="Arial"/>
              <a:buNone/>
            </a:pPr>
            <a:r>
              <a:t/>
            </a:r>
            <a:endParaRPr b="1" i="0" sz="2400" u="none" cap="none" strike="noStrike">
              <a:solidFill>
                <a:srgbClr val="004993"/>
              </a:solidFill>
              <a:latin typeface="Open Sans"/>
              <a:ea typeface="Open Sans"/>
              <a:cs typeface="Open Sans"/>
              <a:sym typeface="Open Sans"/>
            </a:endParaRPr>
          </a:p>
        </p:txBody>
      </p:sp>
      <p:sp>
        <p:nvSpPr>
          <p:cNvPr id="442" name="Google Shape;442;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3" name="Google Shape;443;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4" name="Google Shape;444;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5" name="Google Shape;445;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6" name="Google Shape;446;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gedaf2065a5_1_17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1" name="Shape 451"/>
        <p:cNvGrpSpPr/>
        <p:nvPr/>
      </p:nvGrpSpPr>
      <p:grpSpPr>
        <a:xfrm>
          <a:off x="0" y="0"/>
          <a:ext cx="0" cy="0"/>
          <a:chOff x="0" y="0"/>
          <a:chExt cx="0" cy="0"/>
        </a:xfrm>
      </p:grpSpPr>
      <p:sp>
        <p:nvSpPr>
          <p:cNvPr id="452" name="Google Shape;452;gedaf2065a5_1_182"/>
          <p:cNvSpPr txBox="1"/>
          <p:nvPr/>
        </p:nvSpPr>
        <p:spPr>
          <a:xfrm>
            <a:off x="2623750" y="3150"/>
            <a:ext cx="4996200" cy="3395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Прикажуваат иновации и креативност</a:t>
            </a:r>
            <a:r>
              <a:rPr b="1" lang="en" sz="2200">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 </a:t>
            </a:r>
            <a:endParaRPr b="1" i="0" sz="2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200"/>
              <a:buFont typeface="Arial"/>
              <a:buNone/>
            </a:pPr>
            <a:r>
              <a:rPr b="0" i="0" lang="en" sz="2000" u="none" cap="none" strike="noStrike">
                <a:solidFill>
                  <a:srgbClr val="004993"/>
                </a:solidFill>
                <a:latin typeface="Open Sans"/>
                <a:ea typeface="Open Sans"/>
                <a:cs typeface="Open Sans"/>
                <a:sym typeface="Open Sans"/>
              </a:rPr>
              <a:t>Креативноста на факултетот може да ги импресионира потенцијалните студенти и спонзори. Ова ќе помогне да се зголеми бројот на студенти за одредени предмети и да се зголеми вредноста на поединечни наставници. </a:t>
            </a:r>
            <a:endParaRPr b="0" i="0" sz="1200" u="none" cap="none" strike="noStrike">
              <a:solidFill>
                <a:srgbClr val="000000"/>
              </a:solidFill>
              <a:latin typeface="Arial"/>
              <a:ea typeface="Arial"/>
              <a:cs typeface="Arial"/>
              <a:sym typeface="Arial"/>
            </a:endParaRPr>
          </a:p>
        </p:txBody>
      </p:sp>
      <p:sp>
        <p:nvSpPr>
          <p:cNvPr id="453" name="Google Shape;453;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4" name="Google Shape;454;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5" name="Google Shape;455;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6" name="Google Shape;456;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7" name="Google Shape;457;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gedaf2065a5_1_182"/>
          <p:cNvSpPr txBox="1"/>
          <p:nvPr/>
        </p:nvSpPr>
        <p:spPr>
          <a:xfrm>
            <a:off x="0" y="1025500"/>
            <a:ext cx="2464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400" u="none" cap="none" strike="noStrike">
                <a:solidFill>
                  <a:schemeClr val="lt1"/>
                </a:solidFill>
                <a:latin typeface="Open Sans"/>
                <a:ea typeface="Open Sans"/>
                <a:cs typeface="Open Sans"/>
                <a:sym typeface="Open Sans"/>
              </a:rPr>
              <a:t>Придобивки од отворено образовние за </a:t>
            </a:r>
            <a:r>
              <a:rPr b="1" i="0" lang="en" sz="2300" u="none" cap="none" strike="noStrike">
                <a:solidFill>
                  <a:schemeClr val="accent4"/>
                </a:solidFill>
                <a:latin typeface="Open Sans"/>
                <a:ea typeface="Open Sans"/>
                <a:cs typeface="Open Sans"/>
                <a:sym typeface="Open Sans"/>
              </a:rPr>
              <a:t>атсавници</a:t>
            </a:r>
            <a:endParaRPr b="1" i="0" sz="23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2" name="Shape 462"/>
        <p:cNvGrpSpPr/>
        <p:nvPr/>
      </p:nvGrpSpPr>
      <p:grpSpPr>
        <a:xfrm>
          <a:off x="0" y="0"/>
          <a:ext cx="0" cy="0"/>
          <a:chOff x="0" y="0"/>
          <a:chExt cx="0" cy="0"/>
        </a:xfrm>
      </p:grpSpPr>
      <p:sp>
        <p:nvSpPr>
          <p:cNvPr id="463" name="Google Shape;463;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4" name="Google Shape;464;gee2322c6bf_0_44"/>
          <p:cNvSpPr txBox="1"/>
          <p:nvPr/>
        </p:nvSpPr>
        <p:spPr>
          <a:xfrm>
            <a:off x="2548075" y="98625"/>
            <a:ext cx="49956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Промовираат економии на размер</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000" u="none" cap="none" strike="noStrike">
                <a:solidFill>
                  <a:schemeClr val="lt1"/>
                </a:solidFill>
                <a:latin typeface="Open Sans"/>
                <a:ea typeface="Open Sans"/>
                <a:cs typeface="Open Sans"/>
                <a:sym typeface="Open Sans"/>
              </a:rPr>
              <a:t>ООР се бесплатни онлајн, со можност за печатење, може да се зачува засекогаш и лесно се ажурираат. Ресурсите кои инаку би биле наменети за купување учебници може да се пренасочат кон технологија, подобрување на наставата или намалување на долгот.</a:t>
            </a:r>
            <a:endParaRPr b="0" i="0" sz="1200" u="none" cap="none" strike="noStrike">
              <a:solidFill>
                <a:srgbClr val="000000"/>
              </a:solidFill>
              <a:latin typeface="Arial"/>
              <a:ea typeface="Arial"/>
              <a:cs typeface="Arial"/>
              <a:sym typeface="Arial"/>
            </a:endParaRPr>
          </a:p>
        </p:txBody>
      </p:sp>
      <p:sp>
        <p:nvSpPr>
          <p:cNvPr id="465" name="Google Shape;465;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6" name="Google Shape;466;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7" name="Google Shape;467;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8" name="Google Shape;468;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gee2322c6bf_0_44"/>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3" name="Shape 473"/>
        <p:cNvGrpSpPr/>
        <p:nvPr/>
      </p:nvGrpSpPr>
      <p:grpSpPr>
        <a:xfrm>
          <a:off x="0" y="0"/>
          <a:ext cx="0" cy="0"/>
          <a:chOff x="0" y="0"/>
          <a:chExt cx="0" cy="0"/>
        </a:xfrm>
      </p:grpSpPr>
      <p:sp>
        <p:nvSpPr>
          <p:cNvPr id="474" name="Google Shape;474;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5" name="Google Shape;475;gee2322c6bf_0_55"/>
          <p:cNvSpPr txBox="1"/>
          <p:nvPr/>
        </p:nvSpPr>
        <p:spPr>
          <a:xfrm>
            <a:off x="2587199" y="241683"/>
            <a:ext cx="50328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Го поддржуваат развојот на факултетот</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200" u="none" cap="none" strike="noStrike">
                <a:solidFill>
                  <a:schemeClr val="lt1"/>
                </a:solidFill>
                <a:latin typeface="Open Sans"/>
                <a:ea typeface="Open Sans"/>
                <a:cs typeface="Open Sans"/>
                <a:sym typeface="Open Sans"/>
              </a:rPr>
              <a:t>Подобрен пристап и користење на ООР и меѓуколегијално учење меѓу меѓуинституционалните факултети се поттикнува заедно со квалитетот на образовните материјали.</a:t>
            </a:r>
            <a:endParaRPr b="1" i="0" sz="2200" u="none" cap="none" strike="noStrike">
              <a:solidFill>
                <a:srgbClr val="004993"/>
              </a:solidFill>
              <a:latin typeface="Open Sans"/>
              <a:ea typeface="Open Sans"/>
              <a:cs typeface="Open Sans"/>
              <a:sym typeface="Open Sans"/>
            </a:endParaRPr>
          </a:p>
        </p:txBody>
      </p:sp>
      <p:sp>
        <p:nvSpPr>
          <p:cNvPr id="476" name="Google Shape;476;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7" name="Google Shape;477;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8" name="Google Shape;478;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9" name="Google Shape;479;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gee2322c6bf_0_55"/>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90" name="Google Shape;90;gf89bd3b56d_3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1" name="Google Shape;91;gf89bd3b56d_3_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92" name="Google Shape;92;gf89bd3b56d_3_13"/>
          <p:cNvSpPr txBox="1"/>
          <p:nvPr/>
        </p:nvSpPr>
        <p:spPr>
          <a:xfrm>
            <a:off x="3030370" y="1156666"/>
            <a:ext cx="3090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Што се ООР?</a:t>
            </a:r>
            <a:endParaRPr b="0" i="0" sz="1400" u="none" cap="none" strike="noStrike">
              <a:solidFill>
                <a:srgbClr val="000000"/>
              </a:solidFill>
              <a:latin typeface="Arial"/>
              <a:ea typeface="Arial"/>
              <a:cs typeface="Arial"/>
              <a:sym typeface="Arial"/>
            </a:endParaRPr>
          </a:p>
        </p:txBody>
      </p:sp>
      <p:pic>
        <p:nvPicPr>
          <p:cNvPr id="93" name="Google Shape;93;gf89bd3b56d_3_13"/>
          <p:cNvPicPr preferRelativeResize="0"/>
          <p:nvPr/>
        </p:nvPicPr>
        <p:blipFill rotWithShape="1">
          <a:blip r:embed="rId4">
            <a:alphaModFix/>
          </a:blip>
          <a:srcRect b="0" l="0" r="0" t="0"/>
          <a:stretch/>
        </p:blipFill>
        <p:spPr>
          <a:xfrm>
            <a:off x="758900" y="1067800"/>
            <a:ext cx="2053626" cy="1559049"/>
          </a:xfrm>
          <a:prstGeom prst="rect">
            <a:avLst/>
          </a:prstGeom>
          <a:noFill/>
          <a:ln>
            <a:noFill/>
          </a:ln>
        </p:spPr>
      </p:pic>
      <p:sp>
        <p:nvSpPr>
          <p:cNvPr id="94" name="Google Shape;94;gf89bd3b56d_3_13"/>
          <p:cNvSpPr txBox="1"/>
          <p:nvPr/>
        </p:nvSpPr>
        <p:spPr>
          <a:xfrm>
            <a:off x="1015900" y="89952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4" name="Shape 484"/>
        <p:cNvGrpSpPr/>
        <p:nvPr/>
      </p:nvGrpSpPr>
      <p:grpSpPr>
        <a:xfrm>
          <a:off x="0" y="0"/>
          <a:ext cx="0" cy="0"/>
          <a:chOff x="0" y="0"/>
          <a:chExt cx="0" cy="0"/>
        </a:xfrm>
      </p:grpSpPr>
      <p:sp>
        <p:nvSpPr>
          <p:cNvPr id="485" name="Google Shape;485;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6" name="Google Shape;486;gee2322c6bf_0_66"/>
          <p:cNvSpPr txBox="1"/>
          <p:nvPr/>
        </p:nvSpPr>
        <p:spPr>
          <a:xfrm>
            <a:off x="2598000" y="41473"/>
            <a:ext cx="50295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Го искористуваат максимумот од јавните инвестиции</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200" u="none" cap="none" strike="noStrike">
                <a:solidFill>
                  <a:schemeClr val="lt1"/>
                </a:solidFill>
                <a:latin typeface="Open Sans"/>
                <a:ea typeface="Open Sans"/>
                <a:cs typeface="Open Sans"/>
                <a:sym typeface="Open Sans"/>
              </a:rPr>
              <a:t>Ресурсите кои доаѓаат од јавното финансирање се користат за создавање на јавно знаење и се споделуваат трансверзално преку повеќе институции со намалени дополнителни трошоци.</a:t>
            </a:r>
            <a:endParaRPr b="0" i="0" sz="2100" u="none" cap="none" strike="noStrike">
              <a:solidFill>
                <a:schemeClr val="lt1"/>
              </a:solidFill>
              <a:latin typeface="Arial"/>
              <a:ea typeface="Arial"/>
              <a:cs typeface="Arial"/>
              <a:sym typeface="Arial"/>
            </a:endParaRPr>
          </a:p>
        </p:txBody>
      </p:sp>
      <p:sp>
        <p:nvSpPr>
          <p:cNvPr id="487" name="Google Shape;487;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8" name="Google Shape;488;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9" name="Google Shape;489;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0" name="Google Shape;490;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gee2322c6bf_0_66"/>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5" name="Shape 495"/>
        <p:cNvGrpSpPr/>
        <p:nvPr/>
      </p:nvGrpSpPr>
      <p:grpSpPr>
        <a:xfrm>
          <a:off x="0" y="0"/>
          <a:ext cx="0" cy="0"/>
          <a:chOff x="0" y="0"/>
          <a:chExt cx="0" cy="0"/>
        </a:xfrm>
      </p:grpSpPr>
      <p:sp>
        <p:nvSpPr>
          <p:cNvPr id="496" name="Google Shape;496;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7" name="Google Shape;497;gee2322c6bf_0_77"/>
          <p:cNvSpPr txBox="1"/>
          <p:nvPr/>
        </p:nvSpPr>
        <p:spPr>
          <a:xfrm>
            <a:off x="2601875" y="411016"/>
            <a:ext cx="45684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Поддршка на самопромоција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200" u="none" cap="none" strike="noStrike">
                <a:solidFill>
                  <a:schemeClr val="lt1"/>
                </a:solidFill>
                <a:latin typeface="Open Sans"/>
                <a:ea typeface="Open Sans"/>
                <a:cs typeface="Open Sans"/>
                <a:sym typeface="Open Sans"/>
              </a:rPr>
              <a:t>Јавниот имиџ на институцијата може во голема мера да има корист од нејзиниот споделен и повторно користен квалитет на ООР</a:t>
            </a:r>
            <a:endParaRPr b="0" i="0" sz="2200" u="none" cap="none" strike="noStrike">
              <a:solidFill>
                <a:schemeClr val="lt1"/>
              </a:solidFill>
              <a:latin typeface="Arial"/>
              <a:ea typeface="Arial"/>
              <a:cs typeface="Arial"/>
              <a:sym typeface="Arial"/>
            </a:endParaRPr>
          </a:p>
        </p:txBody>
      </p:sp>
      <p:sp>
        <p:nvSpPr>
          <p:cNvPr id="498" name="Google Shape;498;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9" name="Google Shape;499;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0" name="Google Shape;500;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1" name="Google Shape;501;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gee2322c6bf_0_77"/>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6" name="Shape 506"/>
        <p:cNvGrpSpPr/>
        <p:nvPr/>
      </p:nvGrpSpPr>
      <p:grpSpPr>
        <a:xfrm>
          <a:off x="0" y="0"/>
          <a:ext cx="0" cy="0"/>
          <a:chOff x="0" y="0"/>
          <a:chExt cx="0" cy="0"/>
        </a:xfrm>
      </p:grpSpPr>
      <p:sp>
        <p:nvSpPr>
          <p:cNvPr id="507" name="Google Shape;507;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8" name="Google Shape;508;gee2322c6bf_0_88"/>
          <p:cNvSpPr txBox="1"/>
          <p:nvPr/>
        </p:nvSpPr>
        <p:spPr>
          <a:xfrm>
            <a:off x="2591050" y="72325"/>
            <a:ext cx="4568400" cy="329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Поддржуваат меѓународна соработка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200" u="none" cap="none" strike="noStrike">
                <a:solidFill>
                  <a:schemeClr val="lt1"/>
                </a:solidFill>
                <a:latin typeface="Open Sans"/>
                <a:ea typeface="Open Sans"/>
                <a:cs typeface="Open Sans"/>
                <a:sym typeface="Open Sans"/>
              </a:rPr>
              <a:t>Работата со ООР ја зголемува видливоста на институцијата, подобрувајќи ја нејзината репутација на меѓународно ниво преку активна соработка со други институции на глобално ниво. </a:t>
            </a:r>
            <a:endParaRPr b="0" i="0" sz="2200" u="none" cap="none" strike="noStrike">
              <a:solidFill>
                <a:srgbClr val="000000"/>
              </a:solidFill>
              <a:latin typeface="Arial"/>
              <a:ea typeface="Arial"/>
              <a:cs typeface="Arial"/>
              <a:sym typeface="Arial"/>
            </a:endParaRPr>
          </a:p>
        </p:txBody>
      </p:sp>
      <p:sp>
        <p:nvSpPr>
          <p:cNvPr id="509" name="Google Shape;509;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0" name="Google Shape;510;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1" name="Google Shape;511;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2" name="Google Shape;512;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gee2322c6bf_0_88"/>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7" name="Shape 517"/>
        <p:cNvGrpSpPr/>
        <p:nvPr/>
      </p:nvGrpSpPr>
      <p:grpSpPr>
        <a:xfrm>
          <a:off x="0" y="0"/>
          <a:ext cx="0" cy="0"/>
          <a:chOff x="0" y="0"/>
          <a:chExt cx="0" cy="0"/>
        </a:xfrm>
      </p:grpSpPr>
      <p:sp>
        <p:nvSpPr>
          <p:cNvPr id="518" name="Google Shape;518;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9" name="Google Shape;519;gedaf2065a5_1_22"/>
          <p:cNvSpPr txBox="1"/>
          <p:nvPr/>
        </p:nvSpPr>
        <p:spPr>
          <a:xfrm>
            <a:off x="2529550" y="-76200"/>
            <a:ext cx="5090400" cy="363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Го олеснуваат уписот на нови студенти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Користењето на ООР го зголемува учеството во високото образование преку проширување на пристапот до нетрадиционалните ученици кои прават избори врз основа на квалитетот на образовните материјали што се нудат.</a:t>
            </a:r>
            <a:endParaRPr b="0" i="0" sz="2200" u="none" cap="none" strike="noStrike">
              <a:solidFill>
                <a:schemeClr val="lt1"/>
              </a:solidFill>
              <a:latin typeface="Arial"/>
              <a:ea typeface="Arial"/>
              <a:cs typeface="Arial"/>
              <a:sym typeface="Arial"/>
            </a:endParaRPr>
          </a:p>
        </p:txBody>
      </p:sp>
      <p:sp>
        <p:nvSpPr>
          <p:cNvPr id="520" name="Google Shape;520;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1" name="Google Shape;521;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2" name="Google Shape;522;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3" name="Google Shape;523;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gedaf2065a5_1_22"/>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8" name="Shape 528"/>
        <p:cNvGrpSpPr/>
        <p:nvPr/>
      </p:nvGrpSpPr>
      <p:grpSpPr>
        <a:xfrm>
          <a:off x="0" y="0"/>
          <a:ext cx="0" cy="0"/>
          <a:chOff x="0" y="0"/>
          <a:chExt cx="0" cy="0"/>
        </a:xfrm>
      </p:grpSpPr>
      <p:sp>
        <p:nvSpPr>
          <p:cNvPr id="529" name="Google Shape;529;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0" name="Google Shape;530;gedaf2065a5_1_32"/>
          <p:cNvSpPr txBox="1"/>
          <p:nvPr/>
        </p:nvSpPr>
        <p:spPr>
          <a:xfrm>
            <a:off x="2591050" y="379711"/>
            <a:ext cx="45684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004993"/>
                </a:solidFill>
                <a:latin typeface="Open Sans"/>
                <a:ea typeface="Open Sans"/>
                <a:cs typeface="Open Sans"/>
                <a:sym typeface="Open Sans"/>
              </a:rPr>
              <a:t>Го подобруваат задржувањето на алумни </a:t>
            </a:r>
            <a:r>
              <a:rPr b="0" i="0" lang="en" sz="2300" u="none" cap="none" strike="noStrike">
                <a:solidFill>
                  <a:schemeClr val="lt1"/>
                </a:solidFill>
                <a:latin typeface="Open Sans"/>
                <a:ea typeface="Open Sans"/>
                <a:cs typeface="Open Sans"/>
                <a:sym typeface="Open Sans"/>
              </a:rPr>
              <a:t>Нудењето квалитетни ООР на алумните помага на институцијата да задржи активна поврзаност со нив. </a:t>
            </a:r>
            <a:endParaRPr b="0" i="0" sz="2300" u="none" cap="none" strike="noStrike">
              <a:solidFill>
                <a:schemeClr val="lt1"/>
              </a:solidFill>
              <a:latin typeface="Arial"/>
              <a:ea typeface="Arial"/>
              <a:cs typeface="Arial"/>
              <a:sym typeface="Arial"/>
            </a:endParaRPr>
          </a:p>
        </p:txBody>
      </p:sp>
      <p:sp>
        <p:nvSpPr>
          <p:cNvPr id="531" name="Google Shape;531;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2" name="Google Shape;532;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3" name="Google Shape;533;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4" name="Google Shape;534;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gedaf2065a5_1_32"/>
          <p:cNvSpPr txBox="1"/>
          <p:nvPr/>
        </p:nvSpPr>
        <p:spPr>
          <a:xfrm>
            <a:off x="0" y="1023599"/>
            <a:ext cx="2529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a:t>
            </a:r>
            <a:r>
              <a:rPr b="1" i="0" lang="en" sz="2300" u="none" cap="none" strike="noStrike">
                <a:solidFill>
                  <a:srgbClr val="45BEDF"/>
                </a:solidFill>
                <a:latin typeface="Open Sans"/>
                <a:ea typeface="Open Sans"/>
                <a:cs typeface="Open Sans"/>
                <a:sym typeface="Open Sans"/>
              </a:rPr>
              <a:t>институции</a:t>
            </a:r>
            <a:endParaRPr b="1" i="0" sz="2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9" name="Shape 539"/>
        <p:cNvGrpSpPr/>
        <p:nvPr/>
      </p:nvGrpSpPr>
      <p:grpSpPr>
        <a:xfrm>
          <a:off x="0" y="0"/>
          <a:ext cx="0" cy="0"/>
          <a:chOff x="0" y="0"/>
          <a:chExt cx="0" cy="0"/>
        </a:xfrm>
      </p:grpSpPr>
      <p:sp>
        <p:nvSpPr>
          <p:cNvPr id="540" name="Google Shape;540;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1" name="Google Shape;541;gee2322c6bf_0_99"/>
          <p:cNvSpPr txBox="1"/>
          <p:nvPr/>
        </p:nvSpPr>
        <p:spPr>
          <a:xfrm>
            <a:off x="2529550" y="179442"/>
            <a:ext cx="45684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Отклучување на информации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Знаењето може да се сподели нашироко со отклучување на образовните ресурси преку лиценци, за секој што е заинтересиран.</a:t>
            </a:r>
            <a:endParaRPr b="0" i="0" sz="2400" u="none" cap="none" strike="noStrike">
              <a:solidFill>
                <a:srgbClr val="004993"/>
              </a:solidFill>
              <a:latin typeface="Open Sans"/>
              <a:ea typeface="Open Sans"/>
              <a:cs typeface="Open Sans"/>
              <a:sym typeface="Open Sans"/>
            </a:endParaRPr>
          </a:p>
        </p:txBody>
      </p:sp>
      <p:sp>
        <p:nvSpPr>
          <p:cNvPr id="542" name="Google Shape;542;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3" name="Google Shape;543;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4" name="Google Shape;544;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5" name="Google Shape;545;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gee2322c6bf_0_99"/>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0" name="Shape 550"/>
        <p:cNvGrpSpPr/>
        <p:nvPr/>
      </p:nvGrpSpPr>
      <p:grpSpPr>
        <a:xfrm>
          <a:off x="0" y="0"/>
          <a:ext cx="0" cy="0"/>
          <a:chOff x="0" y="0"/>
          <a:chExt cx="0" cy="0"/>
        </a:xfrm>
      </p:grpSpPr>
      <p:sp>
        <p:nvSpPr>
          <p:cNvPr id="551" name="Google Shape;551;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2" name="Google Shape;552;gee2322c6bf_0_110"/>
          <p:cNvSpPr txBox="1"/>
          <p:nvPr/>
        </p:nvSpPr>
        <p:spPr>
          <a:xfrm>
            <a:off x="2616950" y="472850"/>
            <a:ext cx="45684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Трансфер на знаење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Образовните ресурси создадени со јавни даноци се достапни за јавноста, повторно употребливи и споделени. </a:t>
            </a:r>
            <a:endParaRPr b="0" i="0" sz="1300" u="none" cap="none" strike="noStrike">
              <a:solidFill>
                <a:srgbClr val="004993"/>
              </a:solidFill>
              <a:latin typeface="Open Sans"/>
              <a:ea typeface="Open Sans"/>
              <a:cs typeface="Open Sans"/>
              <a:sym typeface="Open Sans"/>
            </a:endParaRPr>
          </a:p>
        </p:txBody>
      </p:sp>
      <p:sp>
        <p:nvSpPr>
          <p:cNvPr id="553" name="Google Shape;553;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4" name="Google Shape;554;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5" name="Google Shape;555;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6" name="Google Shape;556;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gee2322c6bf_0_110"/>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1" name="Shape 561"/>
        <p:cNvGrpSpPr/>
        <p:nvPr/>
      </p:nvGrpSpPr>
      <p:grpSpPr>
        <a:xfrm>
          <a:off x="0" y="0"/>
          <a:ext cx="0" cy="0"/>
          <a:chOff x="0" y="0"/>
          <a:chExt cx="0" cy="0"/>
        </a:xfrm>
      </p:grpSpPr>
      <p:sp>
        <p:nvSpPr>
          <p:cNvPr id="562" name="Google Shape;562;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3" name="Google Shape;563;gee2322c6bf_0_121"/>
          <p:cNvSpPr txBox="1"/>
          <p:nvPr/>
        </p:nvSpPr>
        <p:spPr>
          <a:xfrm>
            <a:off x="2564175" y="320700"/>
            <a:ext cx="50706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004993"/>
                </a:solidFill>
                <a:latin typeface="Open Sans"/>
                <a:ea typeface="Open Sans"/>
                <a:cs typeface="Open Sans"/>
                <a:sym typeface="Open Sans"/>
              </a:rPr>
              <a:t>Доживотно учење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Ажурирањето и обезбедувањето континуирано учење е подостапно за секого, премостувајќи го јазот помеѓу формалните и неформалните отворени можности.</a:t>
            </a:r>
            <a:endParaRPr b="1" i="0" sz="1300" u="none" cap="none" strike="noStrike">
              <a:solidFill>
                <a:srgbClr val="004993"/>
              </a:solidFill>
              <a:latin typeface="Open Sans"/>
              <a:ea typeface="Open Sans"/>
              <a:cs typeface="Open Sans"/>
              <a:sym typeface="Open Sans"/>
            </a:endParaRPr>
          </a:p>
        </p:txBody>
      </p:sp>
      <p:sp>
        <p:nvSpPr>
          <p:cNvPr id="564" name="Google Shape;564;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5" name="Google Shape;565;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6" name="Google Shape;566;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7" name="Google Shape;567;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gee2322c6bf_0_121"/>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2" name="Shape 572"/>
        <p:cNvGrpSpPr/>
        <p:nvPr/>
      </p:nvGrpSpPr>
      <p:grpSpPr>
        <a:xfrm>
          <a:off x="0" y="0"/>
          <a:ext cx="0" cy="0"/>
          <a:chOff x="0" y="0"/>
          <a:chExt cx="0" cy="0"/>
        </a:xfrm>
      </p:grpSpPr>
      <p:sp>
        <p:nvSpPr>
          <p:cNvPr id="573" name="Google Shape;573;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4" name="Google Shape;574;gee2322c6bf_0_132"/>
          <p:cNvSpPr txBox="1"/>
          <p:nvPr/>
        </p:nvSpPr>
        <p:spPr>
          <a:xfrm>
            <a:off x="2591050" y="519011"/>
            <a:ext cx="4884504"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Зајакнување на еднаквоста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Бесплатните онлајн ресурси го олеснуваат доставувањето исто квалитетно знаење за сите, без оглед на нивниот социјален и економски статус.</a:t>
            </a:r>
            <a:endParaRPr b="0" i="0" sz="2400" u="none" cap="none" strike="noStrike">
              <a:solidFill>
                <a:srgbClr val="000000"/>
              </a:solidFill>
              <a:latin typeface="Arial"/>
              <a:ea typeface="Arial"/>
              <a:cs typeface="Arial"/>
              <a:sym typeface="Arial"/>
            </a:endParaRPr>
          </a:p>
        </p:txBody>
      </p:sp>
      <p:sp>
        <p:nvSpPr>
          <p:cNvPr id="575" name="Google Shape;575;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6" name="Google Shape;576;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7" name="Google Shape;577;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8" name="Google Shape;578;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gee2322c6bf_0_132"/>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3" name="Shape 583"/>
        <p:cNvGrpSpPr/>
        <p:nvPr/>
      </p:nvGrpSpPr>
      <p:grpSpPr>
        <a:xfrm>
          <a:off x="0" y="0"/>
          <a:ext cx="0" cy="0"/>
          <a:chOff x="0" y="0"/>
          <a:chExt cx="0" cy="0"/>
        </a:xfrm>
      </p:grpSpPr>
      <p:sp>
        <p:nvSpPr>
          <p:cNvPr id="584" name="Google Shape;584;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5" name="Google Shape;585;gee2322c6bf_0_143"/>
          <p:cNvSpPr txBox="1"/>
          <p:nvPr/>
        </p:nvSpPr>
        <p:spPr>
          <a:xfrm>
            <a:off x="2544350" y="244316"/>
            <a:ext cx="509045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Промовирање различност и инклузивност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Материјалите за ООР, лесно споделени и достапни преку Интернет, се одлична алатка за откривање и запознавање со различните гледишта. </a:t>
            </a:r>
            <a:endParaRPr b="1" i="0" sz="1300" u="none" cap="none" strike="noStrike">
              <a:solidFill>
                <a:srgbClr val="004993"/>
              </a:solidFill>
              <a:latin typeface="Open Sans"/>
              <a:ea typeface="Open Sans"/>
              <a:cs typeface="Open Sans"/>
              <a:sym typeface="Open Sans"/>
            </a:endParaRPr>
          </a:p>
        </p:txBody>
      </p:sp>
      <p:sp>
        <p:nvSpPr>
          <p:cNvPr id="586" name="Google Shape;586;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7" name="Google Shape;587;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8" name="Google Shape;588;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9" name="Google Shape;589;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gee2322c6bf_0_143"/>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085017" y="941022"/>
            <a:ext cx="39990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Што се отворени лиценци?</a:t>
            </a:r>
            <a:endParaRPr b="1" i="0" sz="3600" u="none" cap="none" strike="noStrike">
              <a:solidFill>
                <a:srgbClr val="004993"/>
              </a:solidFill>
              <a:latin typeface="Open Sans"/>
              <a:ea typeface="Open Sans"/>
              <a:cs typeface="Open Sans"/>
              <a:sym typeface="Open Sans"/>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101" name="Google Shape;101;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2" name="Google Shape;102;p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103" name="Google Shape;103;p2"/>
          <p:cNvPicPr preferRelativeResize="0"/>
          <p:nvPr/>
        </p:nvPicPr>
        <p:blipFill rotWithShape="1">
          <a:blip r:embed="rId4">
            <a:alphaModFix/>
          </a:blip>
          <a:srcRect b="0" l="0" r="0" t="0"/>
          <a:stretch/>
        </p:blipFill>
        <p:spPr>
          <a:xfrm>
            <a:off x="758900" y="1067800"/>
            <a:ext cx="2053626" cy="1559049"/>
          </a:xfrm>
          <a:prstGeom prst="rect">
            <a:avLst/>
          </a:prstGeom>
          <a:noFill/>
          <a:ln>
            <a:noFill/>
          </a:ln>
        </p:spPr>
      </p:pic>
      <p:sp>
        <p:nvSpPr>
          <p:cNvPr id="104" name="Google Shape;104;p2"/>
          <p:cNvSpPr txBox="1"/>
          <p:nvPr/>
        </p:nvSpPr>
        <p:spPr>
          <a:xfrm>
            <a:off x="1015900" y="89952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4" name="Shape 594"/>
        <p:cNvGrpSpPr/>
        <p:nvPr/>
      </p:nvGrpSpPr>
      <p:grpSpPr>
        <a:xfrm>
          <a:off x="0" y="0"/>
          <a:ext cx="0" cy="0"/>
          <a:chOff x="0" y="0"/>
          <a:chExt cx="0" cy="0"/>
        </a:xfrm>
      </p:grpSpPr>
      <p:sp>
        <p:nvSpPr>
          <p:cNvPr id="595" name="Google Shape;595;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6" name="Google Shape;596;gee2322c6bf_0_154"/>
          <p:cNvSpPr txBox="1"/>
          <p:nvPr/>
        </p:nvSpPr>
        <p:spPr>
          <a:xfrm>
            <a:off x="2495465" y="244316"/>
            <a:ext cx="45684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Поттикнување на науката за граѓаните</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Знаењето може да го создаде секој, а достапноста на материјали им олеснува на луѓето да продолжат да стекнуваат знаење</a:t>
            </a:r>
            <a:r>
              <a:rPr b="0" i="0" lang="en" sz="2400" u="none" cap="none" strike="noStrike">
                <a:solidFill>
                  <a:srgbClr val="000000"/>
                </a:solidFill>
                <a:latin typeface="Arial"/>
                <a:ea typeface="Arial"/>
                <a:cs typeface="Arial"/>
                <a:sym typeface="Arial"/>
              </a:rPr>
              <a:t>. </a:t>
            </a:r>
            <a:endParaRPr b="1" i="0" sz="1300" u="none" cap="none" strike="noStrike">
              <a:solidFill>
                <a:srgbClr val="004993"/>
              </a:solidFill>
              <a:latin typeface="Open Sans"/>
              <a:ea typeface="Open Sans"/>
              <a:cs typeface="Open Sans"/>
              <a:sym typeface="Open Sans"/>
            </a:endParaRPr>
          </a:p>
        </p:txBody>
      </p:sp>
      <p:sp>
        <p:nvSpPr>
          <p:cNvPr id="597" name="Google Shape;597;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8" name="Google Shape;598;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9" name="Google Shape;599;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0" name="Google Shape;600;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gee2322c6bf_0_154"/>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5" name="Shape 605"/>
        <p:cNvGrpSpPr/>
        <p:nvPr/>
      </p:nvGrpSpPr>
      <p:grpSpPr>
        <a:xfrm>
          <a:off x="0" y="0"/>
          <a:ext cx="0" cy="0"/>
          <a:chOff x="0" y="0"/>
          <a:chExt cx="0" cy="0"/>
        </a:xfrm>
      </p:grpSpPr>
      <p:sp>
        <p:nvSpPr>
          <p:cNvPr id="606" name="Google Shape;606;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7" name="Google Shape;607;gedaf2065a5_1_10"/>
          <p:cNvSpPr txBox="1"/>
          <p:nvPr/>
        </p:nvSpPr>
        <p:spPr>
          <a:xfrm>
            <a:off x="2560950" y="80425"/>
            <a:ext cx="5073900" cy="3284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Подобрување на квалитетот</a:t>
            </a:r>
            <a:r>
              <a:rPr b="1" lang="en" sz="2400">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 </a:t>
            </a:r>
            <a:r>
              <a:rPr b="0" i="0" lang="en" sz="2200" u="none" cap="none" strike="noStrike">
                <a:solidFill>
                  <a:srgbClr val="004993"/>
                </a:solidFill>
                <a:latin typeface="Open Sans"/>
                <a:ea typeface="Open Sans"/>
                <a:cs typeface="Open Sans"/>
                <a:sym typeface="Open Sans"/>
              </a:rPr>
              <a:t>Секој може да ги поддржи подобрувањата на квалитетот на ООР со едноставно поставување прашања за да ги разјасни; без пристап значи без прашања, без прашања значи без сомнежи, без сомнежи значи нема подобрувања.</a:t>
            </a:r>
            <a:endParaRPr b="0" i="0" sz="2200" u="none" cap="none" strike="noStrike">
              <a:solidFill>
                <a:srgbClr val="004993"/>
              </a:solidFill>
              <a:latin typeface="Open Sans"/>
              <a:ea typeface="Open Sans"/>
              <a:cs typeface="Open Sans"/>
              <a:sym typeface="Open Sans"/>
            </a:endParaRPr>
          </a:p>
        </p:txBody>
      </p:sp>
      <p:sp>
        <p:nvSpPr>
          <p:cNvPr id="608" name="Google Shape;608;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9" name="Google Shape;609;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0" name="Google Shape;610;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1" name="Google Shape;611;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gedaf2065a5_1_10"/>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6" name="Shape 616"/>
        <p:cNvGrpSpPr/>
        <p:nvPr/>
      </p:nvGrpSpPr>
      <p:grpSpPr>
        <a:xfrm>
          <a:off x="0" y="0"/>
          <a:ext cx="0" cy="0"/>
          <a:chOff x="0" y="0"/>
          <a:chExt cx="0" cy="0"/>
        </a:xfrm>
      </p:grpSpPr>
      <p:sp>
        <p:nvSpPr>
          <p:cNvPr id="617" name="Google Shape;617;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8" name="Google Shape;618;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9" name="Google Shape;619;gedaf2065a5_1_0"/>
          <p:cNvSpPr txBox="1"/>
          <p:nvPr/>
        </p:nvSpPr>
        <p:spPr>
          <a:xfrm>
            <a:off x="2681667" y="334345"/>
            <a:ext cx="46881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Проширување граници </a:t>
            </a:r>
            <a:r>
              <a:rPr b="0" i="0" lang="en" sz="2400" u="none" cap="none" strike="noStrike">
                <a:solidFill>
                  <a:srgbClr val="004993"/>
                </a:solidFill>
                <a:latin typeface="Open Sans"/>
                <a:ea typeface="Open Sans"/>
                <a:cs typeface="Open Sans"/>
                <a:sym typeface="Open Sans"/>
              </a:rPr>
              <a:t>ООР е прекрасен начин за споделување знаење преку границите што овозможуваат прилагодувања што навистина функционираат локално. </a:t>
            </a:r>
            <a:endParaRPr b="1" i="0" sz="1800" u="none" cap="none" strike="noStrike">
              <a:solidFill>
                <a:srgbClr val="004993"/>
              </a:solidFill>
              <a:latin typeface="Open Sans"/>
              <a:ea typeface="Open Sans"/>
              <a:cs typeface="Open Sans"/>
              <a:sym typeface="Open Sans"/>
            </a:endParaRPr>
          </a:p>
        </p:txBody>
      </p:sp>
      <p:sp>
        <p:nvSpPr>
          <p:cNvPr id="620" name="Google Shape;620;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1" name="Google Shape;621;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2" name="Google Shape;622;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gedaf2065a5_1_0"/>
          <p:cNvSpPr txBox="1"/>
          <p:nvPr/>
        </p:nvSpPr>
        <p:spPr>
          <a:xfrm>
            <a:off x="0" y="1063978"/>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 sz="2300" u="none" cap="none" strike="noStrike">
                <a:solidFill>
                  <a:schemeClr val="lt1"/>
                </a:solidFill>
                <a:latin typeface="Open Sans"/>
                <a:ea typeface="Open Sans"/>
                <a:cs typeface="Open Sans"/>
                <a:sym typeface="Open Sans"/>
              </a:rPr>
              <a:t>Придобивки од отворено образование за сите</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7" name="Shape 627"/>
        <p:cNvGrpSpPr/>
        <p:nvPr/>
      </p:nvGrpSpPr>
      <p:grpSpPr>
        <a:xfrm>
          <a:off x="0" y="0"/>
          <a:ext cx="0" cy="0"/>
          <a:chOff x="0" y="0"/>
          <a:chExt cx="0" cy="0"/>
        </a:xfrm>
      </p:grpSpPr>
      <p:sp>
        <p:nvSpPr>
          <p:cNvPr id="628" name="Google Shape;628;g2fcfccd47bd_1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9" name="Google Shape;629;g2fcfccd47bd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0" name="Google Shape;630;g2fcfccd47bd_1_0"/>
          <p:cNvSpPr txBox="1"/>
          <p:nvPr/>
        </p:nvSpPr>
        <p:spPr>
          <a:xfrm>
            <a:off x="2618376" y="48375"/>
            <a:ext cx="4926900" cy="33672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900">
                <a:solidFill>
                  <a:srgbClr val="B9E9F6"/>
                </a:solidFill>
                <a:latin typeface="Open Sans"/>
                <a:ea typeface="Open Sans"/>
                <a:cs typeface="Open Sans"/>
                <a:sym typeface="Open Sans"/>
              </a:rPr>
              <a:t>Поддршка на професионалниот развој</a:t>
            </a:r>
            <a:endParaRPr sz="19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900">
                <a:solidFill>
                  <a:srgbClr val="B9E9F6"/>
                </a:solidFill>
                <a:latin typeface="Open Sans"/>
                <a:ea typeface="Open Sans"/>
                <a:cs typeface="Open Sans"/>
                <a:sym typeface="Open Sans"/>
              </a:rPr>
              <a:t>Вклучувањето на библиотечно, институционално, национално или меѓународно ниво со управувањето на ООР и ОО може да се користи како можност за професионален развој и пат на раст надвор од „традиционалните“ или повеќе утврдените области на експертиза (на пр., формирање на колекции, метаподатоци, итн.). </a:t>
            </a:r>
            <a:endParaRPr b="1">
              <a:solidFill>
                <a:srgbClr val="B9E9F6"/>
              </a:solidFill>
              <a:latin typeface="Open Sans"/>
              <a:ea typeface="Open Sans"/>
              <a:cs typeface="Open Sans"/>
              <a:sym typeface="Open Sans"/>
            </a:endParaRPr>
          </a:p>
        </p:txBody>
      </p:sp>
      <p:sp>
        <p:nvSpPr>
          <p:cNvPr id="631" name="Google Shape;631;g2fcfccd47bd_1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g2fcfccd47bd_1_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33" name="Google Shape;633;g2fcfccd47bd_1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4" name="Google Shape;634;g2fcfccd47bd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8" name="Shape 638"/>
        <p:cNvGrpSpPr/>
        <p:nvPr/>
      </p:nvGrpSpPr>
      <p:grpSpPr>
        <a:xfrm>
          <a:off x="0" y="0"/>
          <a:ext cx="0" cy="0"/>
          <a:chOff x="0" y="0"/>
          <a:chExt cx="0" cy="0"/>
        </a:xfrm>
      </p:grpSpPr>
      <p:sp>
        <p:nvSpPr>
          <p:cNvPr id="639" name="Google Shape;639;g2fcfccd47bd_1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0" name="Google Shape;640;g2fcfccd47bd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1" name="Google Shape;641;g2fcfccd47bd_1_10"/>
          <p:cNvSpPr txBox="1"/>
          <p:nvPr/>
        </p:nvSpPr>
        <p:spPr>
          <a:xfrm>
            <a:off x="2648701" y="207375"/>
            <a:ext cx="4971300" cy="30492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000">
                <a:solidFill>
                  <a:srgbClr val="B9E9F6"/>
                </a:solidFill>
                <a:latin typeface="Open Sans"/>
                <a:ea typeface="Open Sans"/>
                <a:cs typeface="Open Sans"/>
                <a:sym typeface="Open Sans"/>
              </a:rPr>
              <a:t>Признавање како вредни партнери</a:t>
            </a:r>
            <a:endParaRPr b="1" sz="20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2000">
                <a:solidFill>
                  <a:srgbClr val="B9E9F6"/>
                </a:solidFill>
                <a:latin typeface="Open Sans"/>
                <a:ea typeface="Open Sans"/>
                <a:cs typeface="Open Sans"/>
                <a:sym typeface="Open Sans"/>
              </a:rPr>
              <a:t>Благодарение на нивната експертиза во отворена педагогија и отворени лиценци, библиотекарите се признаени од страна на едукаторите и истражувачите како доверливи партнери во пронаоѓањето, адаптирањето и создавањето на сигурни образовни ресурси. </a:t>
            </a:r>
            <a:endParaRPr b="1" sz="1700">
              <a:solidFill>
                <a:srgbClr val="B9E9F6"/>
              </a:solidFill>
              <a:latin typeface="Open Sans"/>
              <a:ea typeface="Open Sans"/>
              <a:cs typeface="Open Sans"/>
              <a:sym typeface="Open Sans"/>
            </a:endParaRPr>
          </a:p>
        </p:txBody>
      </p:sp>
      <p:sp>
        <p:nvSpPr>
          <p:cNvPr id="642" name="Google Shape;642;g2fcfccd47bd_1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g2fcfccd47bd_1_1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a:t>
            </a:r>
            <a:r>
              <a:rPr b="1" i="0" lang="en" sz="2200" u="none" cap="none" strike="noStrike">
                <a:solidFill>
                  <a:schemeClr val="lt1"/>
                </a:solidFill>
                <a:latin typeface="Open Sans"/>
                <a:ea typeface="Open Sans"/>
                <a:cs typeface="Open Sans"/>
                <a:sym typeface="Open Sans"/>
              </a:rPr>
              <a:t>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44" name="Google Shape;644;g2fcfccd47bd_1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5" name="Google Shape;645;g2fcfccd47bd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9" name="Shape 649"/>
        <p:cNvGrpSpPr/>
        <p:nvPr/>
      </p:nvGrpSpPr>
      <p:grpSpPr>
        <a:xfrm>
          <a:off x="0" y="0"/>
          <a:ext cx="0" cy="0"/>
          <a:chOff x="0" y="0"/>
          <a:chExt cx="0" cy="0"/>
        </a:xfrm>
      </p:grpSpPr>
      <p:sp>
        <p:nvSpPr>
          <p:cNvPr id="650" name="Google Shape;650;g2fcfccd47bd_1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1" name="Google Shape;651;g2fcfccd47bd_1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2" name="Google Shape;652;g2fcfccd47bd_1_20"/>
          <p:cNvSpPr txBox="1"/>
          <p:nvPr/>
        </p:nvSpPr>
        <p:spPr>
          <a:xfrm>
            <a:off x="2623725" y="0"/>
            <a:ext cx="4921500" cy="3536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Развијте синергии со отворената наука</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Отворената наука и Отвореното образование често се одделни, а знаењето го поседуваат различни професионалци. Библиотекарите можат да ги поврзат овие две области со поцеловит пристап кон Отвореното, поттикнувајќи култура на отвореност во рамките на институцијата/академската заедница. </a:t>
            </a:r>
            <a:endParaRPr b="0" i="0" sz="1700" u="none" cap="none" strike="noStrike">
              <a:solidFill>
                <a:srgbClr val="B9E9F6"/>
              </a:solidFill>
              <a:latin typeface="Arial"/>
              <a:ea typeface="Arial"/>
              <a:cs typeface="Arial"/>
              <a:sym typeface="Arial"/>
            </a:endParaRPr>
          </a:p>
        </p:txBody>
      </p:sp>
      <p:sp>
        <p:nvSpPr>
          <p:cNvPr id="653" name="Google Shape;653;g2fcfccd47bd_1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g2fcfccd47bd_1_2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55" name="Google Shape;655;g2fcfccd47bd_1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6" name="Google Shape;656;g2fcfccd47bd_1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0" name="Shape 660"/>
        <p:cNvGrpSpPr/>
        <p:nvPr/>
      </p:nvGrpSpPr>
      <p:grpSpPr>
        <a:xfrm>
          <a:off x="0" y="0"/>
          <a:ext cx="0" cy="0"/>
          <a:chOff x="0" y="0"/>
          <a:chExt cx="0" cy="0"/>
        </a:xfrm>
      </p:grpSpPr>
      <p:sp>
        <p:nvSpPr>
          <p:cNvPr id="661" name="Google Shape;661;g2fcfccd47bd_1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2" name="Google Shape;662;g2fcfccd47bd_1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3" name="Google Shape;663;g2fcfccd47bd_1_30"/>
          <p:cNvSpPr txBox="1"/>
          <p:nvPr/>
        </p:nvSpPr>
        <p:spPr>
          <a:xfrm>
            <a:off x="2673813" y="132976"/>
            <a:ext cx="4645200" cy="31980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Промовирајте соработка и споделување на знаење</a:t>
            </a:r>
            <a:r>
              <a:rPr lang="en" sz="1800">
                <a:solidFill>
                  <a:srgbClr val="B9E9F6"/>
                </a:solidFill>
                <a:latin typeface="Open Sans"/>
                <a:ea typeface="Open Sans"/>
                <a:cs typeface="Open Sans"/>
                <a:sym typeface="Open Sans"/>
              </a:rPr>
              <a:t> Библиотекарите играат основна улога во олеснувањето на соработката преку водење на отворени ресурси, организирање на обуки и работилници на теми за отворено образование и поттикнување на заедници на практика за Отвореното образование, кое исто така ги проширува нивните сопствени професионални мрежи.</a:t>
            </a:r>
            <a:endParaRPr b="1" sz="1500">
              <a:solidFill>
                <a:srgbClr val="B9E9F6"/>
              </a:solidFill>
              <a:latin typeface="Open Sans"/>
              <a:ea typeface="Open Sans"/>
              <a:cs typeface="Open Sans"/>
              <a:sym typeface="Open Sans"/>
            </a:endParaRPr>
          </a:p>
        </p:txBody>
      </p:sp>
      <p:sp>
        <p:nvSpPr>
          <p:cNvPr id="664" name="Google Shape;664;g2fcfccd47bd_1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g2fcfccd47bd_1_3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66" name="Google Shape;666;g2fcfccd47bd_1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7" name="Google Shape;667;g2fcfccd47bd_1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1" name="Shape 671"/>
        <p:cNvGrpSpPr/>
        <p:nvPr/>
      </p:nvGrpSpPr>
      <p:grpSpPr>
        <a:xfrm>
          <a:off x="0" y="0"/>
          <a:ext cx="0" cy="0"/>
          <a:chOff x="0" y="0"/>
          <a:chExt cx="0" cy="0"/>
        </a:xfrm>
      </p:grpSpPr>
      <p:sp>
        <p:nvSpPr>
          <p:cNvPr id="672" name="Google Shape;672;g2fcfccd47bd_1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3" name="Google Shape;673;g2fcfccd47bd_1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4" name="Google Shape;674;g2fcfccd47bd_1_40"/>
          <p:cNvSpPr txBox="1"/>
          <p:nvPr/>
        </p:nvSpPr>
        <p:spPr>
          <a:xfrm>
            <a:off x="2657354" y="145162"/>
            <a:ext cx="4645200" cy="31980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Намалување на трошоците</a:t>
            </a:r>
            <a:r>
              <a:rPr lang="en" sz="1800">
                <a:solidFill>
                  <a:srgbClr val="B9E9F6"/>
                </a:solidFill>
                <a:latin typeface="Open Sans"/>
                <a:ea typeface="Open Sans"/>
                <a:cs typeface="Open Sans"/>
                <a:sym typeface="Open Sans"/>
              </a:rPr>
              <a:t> Заштедете ги библиотечните буџети од купување на скапи и рестриктивни лиценци за комерцијални публикации, исто така при советување на наставниците и студентите за ООР алтернативи на наставната литература. Оваа придобивка придонесува за неопходната транзиција кон Отворен Пристап на библиотечните и универзитетските буџети на долг рок. </a:t>
            </a:r>
            <a:endParaRPr b="1" sz="1800">
              <a:solidFill>
                <a:srgbClr val="B9E9F6"/>
              </a:solidFill>
              <a:latin typeface="Open Sans"/>
              <a:ea typeface="Open Sans"/>
              <a:cs typeface="Open Sans"/>
              <a:sym typeface="Open Sans"/>
            </a:endParaRPr>
          </a:p>
        </p:txBody>
      </p:sp>
      <p:sp>
        <p:nvSpPr>
          <p:cNvPr id="675" name="Google Shape;675;g2fcfccd47bd_1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g2fcfccd47bd_1_4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77" name="Google Shape;677;g2fcfccd47bd_1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8" name="Google Shape;678;g2fcfccd47bd_1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2" name="Shape 682"/>
        <p:cNvGrpSpPr/>
        <p:nvPr/>
      </p:nvGrpSpPr>
      <p:grpSpPr>
        <a:xfrm>
          <a:off x="0" y="0"/>
          <a:ext cx="0" cy="0"/>
          <a:chOff x="0" y="0"/>
          <a:chExt cx="0" cy="0"/>
        </a:xfrm>
      </p:grpSpPr>
      <p:sp>
        <p:nvSpPr>
          <p:cNvPr id="683" name="Google Shape;683;g2fcfccd47bd_1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4" name="Google Shape;684;g2fcfccd47bd_1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5" name="Google Shape;685;g2fcfccd47bd_1_50"/>
          <p:cNvSpPr txBox="1"/>
          <p:nvPr/>
        </p:nvSpPr>
        <p:spPr>
          <a:xfrm>
            <a:off x="2635179" y="564262"/>
            <a:ext cx="4645200" cy="2366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Привлекување нови библиотекари во професијата</a:t>
            </a:r>
            <a:endParaRPr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Силната врска помеѓу Отвореното образование и социјалната правда го прави библиотекарството привлечен избор за кариера за новите професионалци и новите генерации библиотекари.</a:t>
            </a:r>
            <a:endParaRPr b="0" i="0" sz="1800" u="none" cap="none" strike="noStrike">
              <a:solidFill>
                <a:srgbClr val="B9E9F6"/>
              </a:solidFill>
              <a:latin typeface="Arial"/>
              <a:ea typeface="Arial"/>
              <a:cs typeface="Arial"/>
              <a:sym typeface="Arial"/>
            </a:endParaRPr>
          </a:p>
        </p:txBody>
      </p:sp>
      <p:sp>
        <p:nvSpPr>
          <p:cNvPr id="686" name="Google Shape;686;g2fcfccd47bd_1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g2fcfccd47bd_1_5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88" name="Google Shape;688;g2fcfccd47bd_1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9" name="Google Shape;689;g2fcfccd47bd_1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3" name="Shape 693"/>
        <p:cNvGrpSpPr/>
        <p:nvPr/>
      </p:nvGrpSpPr>
      <p:grpSpPr>
        <a:xfrm>
          <a:off x="0" y="0"/>
          <a:ext cx="0" cy="0"/>
          <a:chOff x="0" y="0"/>
          <a:chExt cx="0" cy="0"/>
        </a:xfrm>
      </p:grpSpPr>
      <p:sp>
        <p:nvSpPr>
          <p:cNvPr id="694" name="Google Shape;694;g2fcfccd47bd_1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5" name="Google Shape;695;g2fcfccd47bd_1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6" name="Google Shape;696;g2fcfccd47bd_1_60"/>
          <p:cNvSpPr txBox="1"/>
          <p:nvPr/>
        </p:nvSpPr>
        <p:spPr>
          <a:xfrm>
            <a:off x="2657354" y="373762"/>
            <a:ext cx="4645200" cy="2920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Проширување на препознавањето</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Развивачите и поддржувачите на ООР стекнуваат репутација ширум светот за нивната работа која застапува отвореност и други универзални вредности. Веќе ценетата улога на библиотекарите/информациските специјалисти кои водат образовни материјали станува уште поистакната со ОО.</a:t>
            </a:r>
            <a:endParaRPr b="1" sz="1800">
              <a:solidFill>
                <a:srgbClr val="B9E9F6"/>
              </a:solidFill>
              <a:latin typeface="Open Sans"/>
              <a:ea typeface="Open Sans"/>
              <a:cs typeface="Open Sans"/>
              <a:sym typeface="Open Sans"/>
            </a:endParaRPr>
          </a:p>
        </p:txBody>
      </p:sp>
      <p:sp>
        <p:nvSpPr>
          <p:cNvPr id="697" name="Google Shape;697;g2fcfccd47bd_1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g2fcfccd47bd_1_6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99" name="Google Shape;699;g2fcfccd47bd_1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0" name="Google Shape;700;g2fcfccd47bd_1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085425" y="941025"/>
            <a:ext cx="37671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Што можете да направите со OOP?</a:t>
            </a:r>
            <a:endParaRPr b="1" i="0" sz="3600" u="none" cap="none" strike="noStrike">
              <a:solidFill>
                <a:srgbClr val="004993"/>
              </a:solidFill>
              <a:latin typeface="Open Sans"/>
              <a:ea typeface="Open Sans"/>
              <a:cs typeface="Open Sans"/>
              <a:sym typeface="Open Sans"/>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111" name="Google Shape;111;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2" name="Google Shape;112;p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113" name="Google Shape;113;p3"/>
          <p:cNvPicPr preferRelativeResize="0"/>
          <p:nvPr/>
        </p:nvPicPr>
        <p:blipFill rotWithShape="1">
          <a:blip r:embed="rId4">
            <a:alphaModFix/>
          </a:blip>
          <a:srcRect b="0" l="0" r="0" t="0"/>
          <a:stretch/>
        </p:blipFill>
        <p:spPr>
          <a:xfrm>
            <a:off x="758900" y="1067800"/>
            <a:ext cx="2053626" cy="1559049"/>
          </a:xfrm>
          <a:prstGeom prst="rect">
            <a:avLst/>
          </a:prstGeom>
          <a:noFill/>
          <a:ln>
            <a:noFill/>
          </a:ln>
        </p:spPr>
      </p:pic>
      <p:sp>
        <p:nvSpPr>
          <p:cNvPr id="114" name="Google Shape;114;p3"/>
          <p:cNvSpPr txBox="1"/>
          <p:nvPr/>
        </p:nvSpPr>
        <p:spPr>
          <a:xfrm>
            <a:off x="1015900" y="89952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4" name="Shape 704"/>
        <p:cNvGrpSpPr/>
        <p:nvPr/>
      </p:nvGrpSpPr>
      <p:grpSpPr>
        <a:xfrm>
          <a:off x="0" y="0"/>
          <a:ext cx="0" cy="0"/>
          <a:chOff x="0" y="0"/>
          <a:chExt cx="0" cy="0"/>
        </a:xfrm>
      </p:grpSpPr>
      <p:sp>
        <p:nvSpPr>
          <p:cNvPr id="705" name="Google Shape;705;g2fcfccd47bd_1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6" name="Google Shape;706;g2fcfccd47bd_1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7" name="Google Shape;707;g2fcfccd47bd_1_70"/>
          <p:cNvSpPr txBox="1"/>
          <p:nvPr/>
        </p:nvSpPr>
        <p:spPr>
          <a:xfrm>
            <a:off x="2657354" y="1195137"/>
            <a:ext cx="4645200" cy="1535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Зголемување на влијанието и опфатот</a:t>
            </a:r>
            <a:endParaRPr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 Помогнете да се прошири опфатот и влијанието на библиотекарите надвор од нивната сопствена институција.</a:t>
            </a:r>
            <a:endParaRPr b="0" i="0" sz="2200" u="none" cap="none" strike="noStrike">
              <a:solidFill>
                <a:srgbClr val="B9E9F6"/>
              </a:solidFill>
              <a:latin typeface="Arial"/>
              <a:ea typeface="Arial"/>
              <a:cs typeface="Arial"/>
              <a:sym typeface="Arial"/>
            </a:endParaRPr>
          </a:p>
        </p:txBody>
      </p:sp>
      <p:sp>
        <p:nvSpPr>
          <p:cNvPr id="708" name="Google Shape;708;g2fcfccd47bd_1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g2fcfccd47bd_1_7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10" name="Google Shape;710;g2fcfccd47bd_1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1" name="Google Shape;711;g2fcfccd47bd_1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5" name="Shape 715"/>
        <p:cNvGrpSpPr/>
        <p:nvPr/>
      </p:nvGrpSpPr>
      <p:grpSpPr>
        <a:xfrm>
          <a:off x="0" y="0"/>
          <a:ext cx="0" cy="0"/>
          <a:chOff x="0" y="0"/>
          <a:chExt cx="0" cy="0"/>
        </a:xfrm>
      </p:grpSpPr>
      <p:sp>
        <p:nvSpPr>
          <p:cNvPr id="716" name="Google Shape;716;g2fcfccd47bd_1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7" name="Google Shape;717;g2fcfccd47bd_1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8" name="Google Shape;718;g2fcfccd47bd_1_80"/>
          <p:cNvSpPr txBox="1"/>
          <p:nvPr/>
        </p:nvSpPr>
        <p:spPr>
          <a:xfrm>
            <a:off x="2657354" y="1056862"/>
            <a:ext cx="4645200" cy="17019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0"/>
              </a:spcBef>
              <a:spcAft>
                <a:spcPts val="0"/>
              </a:spcAft>
              <a:buClr>
                <a:schemeClr val="dk1"/>
              </a:buClr>
              <a:buSzPts val="1900"/>
              <a:buFont typeface="Arial"/>
              <a:buNone/>
            </a:pPr>
            <a:r>
              <a:rPr b="1" lang="en" sz="1800">
                <a:solidFill>
                  <a:srgbClr val="B9E9F6"/>
                </a:solidFill>
                <a:latin typeface="Open Sans"/>
                <a:ea typeface="Open Sans"/>
                <a:cs typeface="Open Sans"/>
                <a:sym typeface="Open Sans"/>
              </a:rPr>
              <a:t>Придонесете кон остварувањето на Целите за одржлив развој (ЦОР</a:t>
            </a:r>
            <a:r>
              <a:rPr lang="en" sz="1800">
                <a:solidFill>
                  <a:srgbClr val="B9E9F6"/>
                </a:solidFill>
                <a:latin typeface="Open Sans"/>
                <a:ea typeface="Open Sans"/>
                <a:cs typeface="Open Sans"/>
                <a:sym typeface="Open Sans"/>
              </a:rPr>
              <a:t>)</a:t>
            </a:r>
            <a:endParaRPr sz="1800">
              <a:solidFill>
                <a:srgbClr val="B9E9F6"/>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900"/>
              <a:buFont typeface="Arial"/>
              <a:buNone/>
            </a:pPr>
            <a:r>
              <a:rPr lang="en" sz="1800">
                <a:solidFill>
                  <a:srgbClr val="B9E9F6"/>
                </a:solidFill>
                <a:latin typeface="Open Sans"/>
                <a:ea typeface="Open Sans"/>
                <a:cs typeface="Open Sans"/>
                <a:sym typeface="Open Sans"/>
              </a:rPr>
              <a:t>Помогнете да се направи поконкретен и мерлив придонес кон остварувањето на ЦОР.</a:t>
            </a:r>
            <a:endParaRPr b="0" i="0" sz="1800" u="none" cap="none" strike="noStrike">
              <a:solidFill>
                <a:srgbClr val="B9E9F6"/>
              </a:solidFill>
              <a:latin typeface="Arial"/>
              <a:ea typeface="Arial"/>
              <a:cs typeface="Arial"/>
              <a:sym typeface="Arial"/>
            </a:endParaRPr>
          </a:p>
        </p:txBody>
      </p:sp>
      <p:sp>
        <p:nvSpPr>
          <p:cNvPr id="719" name="Google Shape;719;g2fcfccd47bd_1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g2fcfccd47bd_1_8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21" name="Google Shape;721;g2fcfccd47bd_1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2" name="Google Shape;722;g2fcfccd47bd_1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6" name="Shape 726"/>
        <p:cNvGrpSpPr/>
        <p:nvPr/>
      </p:nvGrpSpPr>
      <p:grpSpPr>
        <a:xfrm>
          <a:off x="0" y="0"/>
          <a:ext cx="0" cy="0"/>
          <a:chOff x="0" y="0"/>
          <a:chExt cx="0" cy="0"/>
        </a:xfrm>
      </p:grpSpPr>
      <p:sp>
        <p:nvSpPr>
          <p:cNvPr id="727" name="Google Shape;727;g2fcfccd47bd_1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8" name="Google Shape;728;g2fcfccd47bd_1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9" name="Google Shape;729;g2fcfccd47bd_1_90"/>
          <p:cNvSpPr txBox="1"/>
          <p:nvPr/>
        </p:nvSpPr>
        <p:spPr>
          <a:xfrm>
            <a:off x="2668425" y="229875"/>
            <a:ext cx="4899000" cy="31047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0"/>
              </a:spcAft>
              <a:buClr>
                <a:schemeClr val="dk1"/>
              </a:buClr>
              <a:buSzPts val="1900"/>
              <a:buFont typeface="Arial"/>
              <a:buNone/>
            </a:pPr>
            <a:r>
              <a:rPr b="1" lang="en" sz="1800">
                <a:solidFill>
                  <a:srgbClr val="B9E9F6"/>
                </a:solidFill>
                <a:latin typeface="Open Sans"/>
                <a:ea typeface="Open Sans"/>
                <a:cs typeface="Open Sans"/>
                <a:sym typeface="Open Sans"/>
              </a:rPr>
              <a:t>Усогласување со стратегијата за еднаквост, различност и инклузивност (ЕРИ)</a:t>
            </a:r>
            <a:endParaRPr sz="1800">
              <a:solidFill>
                <a:srgbClr val="B9E9F6"/>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900"/>
              <a:buFont typeface="Arial"/>
              <a:buNone/>
            </a:pPr>
            <a:r>
              <a:rPr lang="en" sz="1800">
                <a:solidFill>
                  <a:srgbClr val="B9E9F6"/>
                </a:solidFill>
                <a:latin typeface="Open Sans"/>
                <a:ea typeface="Open Sans"/>
                <a:cs typeface="Open Sans"/>
                <a:sym typeface="Open Sans"/>
              </a:rPr>
              <a:t>Библиотекарите го користат Отвореното образование како стратешка алатка за унапредување на целите за еднаквост, различност и инклузивност, обезбедувајќи пристапни и инклузивни средини за учење за сите.</a:t>
            </a:r>
            <a:endParaRPr b="0" i="0" sz="1800" u="none" cap="none" strike="noStrike">
              <a:solidFill>
                <a:srgbClr val="B9E9F6"/>
              </a:solidFill>
              <a:latin typeface="Arial"/>
              <a:ea typeface="Arial"/>
              <a:cs typeface="Arial"/>
              <a:sym typeface="Arial"/>
            </a:endParaRPr>
          </a:p>
        </p:txBody>
      </p:sp>
      <p:sp>
        <p:nvSpPr>
          <p:cNvPr id="730" name="Google Shape;730;g2fcfccd47bd_1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g2fcfccd47bd_1_9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32" name="Google Shape;732;g2fcfccd47bd_1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3" name="Google Shape;733;g2fcfccd47bd_1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7" name="Shape 737"/>
        <p:cNvGrpSpPr/>
        <p:nvPr/>
      </p:nvGrpSpPr>
      <p:grpSpPr>
        <a:xfrm>
          <a:off x="0" y="0"/>
          <a:ext cx="0" cy="0"/>
          <a:chOff x="0" y="0"/>
          <a:chExt cx="0" cy="0"/>
        </a:xfrm>
      </p:grpSpPr>
      <p:sp>
        <p:nvSpPr>
          <p:cNvPr id="738" name="Google Shape;738;g2fcfccd47bd_1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9" name="Google Shape;739;g2fcfccd47bd_1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0" name="Google Shape;740;g2fcfccd47bd_1_100"/>
          <p:cNvSpPr txBox="1"/>
          <p:nvPr/>
        </p:nvSpPr>
        <p:spPr>
          <a:xfrm>
            <a:off x="2646279" y="612687"/>
            <a:ext cx="4645200" cy="23391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1000"/>
              </a:spcAft>
              <a:buClr>
                <a:schemeClr val="dk1"/>
              </a:buClr>
              <a:buSzPts val="1900"/>
              <a:buFont typeface="Arial"/>
              <a:buNone/>
            </a:pPr>
            <a:r>
              <a:rPr b="1" lang="en" sz="1800">
                <a:solidFill>
                  <a:srgbClr val="B9E9F6"/>
                </a:solidFill>
                <a:latin typeface="Open Sans"/>
                <a:ea typeface="Open Sans"/>
                <a:cs typeface="Open Sans"/>
                <a:sym typeface="Open Sans"/>
              </a:rPr>
              <a:t>Поддржувајте ги колегите и бидете поддржани од колегите </a:t>
            </a:r>
            <a:r>
              <a:rPr lang="en" sz="1800">
                <a:solidFill>
                  <a:srgbClr val="B9E9F6"/>
                </a:solidFill>
                <a:latin typeface="Open Sans"/>
                <a:ea typeface="Open Sans"/>
                <a:cs typeface="Open Sans"/>
                <a:sym typeface="Open Sans"/>
              </a:rPr>
              <a:t>библиотекарите негуваат доживотно учење преку обезбедување различни образовни можности и поттикнување меѓусебна поддршка во нивните заедници</a:t>
            </a:r>
            <a:r>
              <a:rPr b="1" lang="en" sz="1800">
                <a:solidFill>
                  <a:srgbClr val="B9E9F6"/>
                </a:solidFill>
                <a:latin typeface="Open Sans"/>
                <a:ea typeface="Open Sans"/>
                <a:cs typeface="Open Sans"/>
                <a:sym typeface="Open Sans"/>
              </a:rPr>
              <a:t>.</a:t>
            </a:r>
            <a:endParaRPr b="1" sz="1800">
              <a:solidFill>
                <a:srgbClr val="B9E9F6"/>
              </a:solidFill>
              <a:latin typeface="Open Sans"/>
              <a:ea typeface="Open Sans"/>
              <a:cs typeface="Open Sans"/>
              <a:sym typeface="Open Sans"/>
            </a:endParaRPr>
          </a:p>
        </p:txBody>
      </p:sp>
      <p:sp>
        <p:nvSpPr>
          <p:cNvPr id="741" name="Google Shape;741;g2fcfccd47bd_1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g2fcfccd47bd_1_10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43" name="Google Shape;743;g2fcfccd47bd_1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4" name="Google Shape;744;g2fcfccd47bd_1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8" name="Shape 748"/>
        <p:cNvGrpSpPr/>
        <p:nvPr/>
      </p:nvGrpSpPr>
      <p:grpSpPr>
        <a:xfrm>
          <a:off x="0" y="0"/>
          <a:ext cx="0" cy="0"/>
          <a:chOff x="0" y="0"/>
          <a:chExt cx="0" cy="0"/>
        </a:xfrm>
      </p:grpSpPr>
      <p:sp>
        <p:nvSpPr>
          <p:cNvPr id="749" name="Google Shape;749;g11615a940de_1_1"/>
          <p:cNvSpPr txBox="1"/>
          <p:nvPr/>
        </p:nvSpPr>
        <p:spPr>
          <a:xfrm>
            <a:off x="3733157" y="340450"/>
            <a:ext cx="33033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4000"/>
              <a:buFont typeface="Arial"/>
              <a:buNone/>
            </a:pPr>
            <a:r>
              <a:rPr b="1" i="0" lang="en" sz="4000" u="none" cap="none" strike="noStrike">
                <a:solidFill>
                  <a:srgbClr val="004993"/>
                </a:solidFill>
                <a:latin typeface="Open Sans"/>
                <a:ea typeface="Open Sans"/>
                <a:cs typeface="Open Sans"/>
                <a:sym typeface="Open Sans"/>
              </a:rPr>
              <a:t>ЕNОEL</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АЛАТКИ </a:t>
            </a:r>
            <a:endParaRPr b="1" i="0" sz="4000" u="none" cap="none" strike="noStrike">
              <a:solidFill>
                <a:srgbClr val="004993"/>
              </a:solidFill>
              <a:latin typeface="Open Sans"/>
              <a:ea typeface="Open Sans"/>
              <a:cs typeface="Open Sans"/>
              <a:sym typeface="Open Sans"/>
            </a:endParaRPr>
          </a:p>
        </p:txBody>
      </p:sp>
      <p:sp>
        <p:nvSpPr>
          <p:cNvPr id="750" name="Google Shape;750;g11615a940de_1_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1" name="Google Shape;751;g11615a940de_1_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2" name="Google Shape;752;g11615a940de_1_1"/>
          <p:cNvSpPr txBox="1"/>
          <p:nvPr/>
        </p:nvSpPr>
        <p:spPr>
          <a:xfrm>
            <a:off x="1490925" y="423250"/>
            <a:ext cx="3145800" cy="121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ООР</a:t>
            </a:r>
            <a:r>
              <a:rPr b="1" i="0" lang="en" sz="4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cxnSp>
        <p:nvCxnSpPr>
          <p:cNvPr id="753" name="Google Shape;753;g11615a940de_1_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4" name="Google Shape;754;g11615a940de_1_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5" name="Google Shape;755;g11615a940de_1_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6" name="Google Shape;756;g11615a940de_1_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7" name="Google Shape;757;g11615a940de_1_1"/>
          <p:cNvSpPr txBox="1"/>
          <p:nvPr/>
        </p:nvSpPr>
        <p:spPr>
          <a:xfrm>
            <a:off x="1038125" y="2140250"/>
            <a:ext cx="57006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“Macedonian_OE Benefits - ENOEL Toolkit” is an adaptation of “An ENOEL Toolkit” (versione 4) published as of </a:t>
            </a:r>
            <a:r>
              <a:rPr lang="en" sz="800">
                <a:latin typeface="Open Sans"/>
                <a:ea typeface="Open Sans"/>
                <a:cs typeface="Open Sans"/>
                <a:sym typeface="Open Sans"/>
              </a:rPr>
              <a:t>September </a:t>
            </a:r>
            <a:r>
              <a:rPr b="0" i="0" lang="en" sz="800" u="none" cap="none" strike="noStrike">
                <a:solidFill>
                  <a:srgbClr val="000000"/>
                </a:solidFill>
                <a:latin typeface="Open Sans"/>
                <a:ea typeface="Open Sans"/>
                <a:cs typeface="Open Sans"/>
                <a:sym typeface="Open Sans"/>
              </a:rPr>
              <a:t>202</a:t>
            </a:r>
            <a:r>
              <a:rPr lang="en" sz="800">
                <a:latin typeface="Open Sans"/>
                <a:ea typeface="Open Sans"/>
                <a:cs typeface="Open Sans"/>
                <a:sym typeface="Open Sans"/>
              </a:rPr>
              <a:t>4</a:t>
            </a:r>
            <a:r>
              <a:rPr b="0" i="0" lang="en" sz="800" u="none" cap="none" strike="noStrike">
                <a:solidFill>
                  <a:srgbClr val="000000"/>
                </a:solidFill>
                <a:latin typeface="Open Sans"/>
                <a:ea typeface="Open Sans"/>
                <a:cs typeface="Open Sans"/>
                <a:sym typeface="Open Sans"/>
              </a:rPr>
              <a:t> </a:t>
            </a:r>
            <a:r>
              <a:rPr b="0" i="0" lang="en" sz="800" u="sng" cap="none" strike="noStrike">
                <a:solidFill>
                  <a:srgbClr val="004993"/>
                </a:solidFill>
                <a:latin typeface="Open Sans"/>
                <a:ea typeface="Open Sans"/>
                <a:cs typeface="Open Sans"/>
                <a:sym typeface="Open Sans"/>
                <a:hlinkClick r:id="rId7">
                  <a:extLst>
                    <a:ext uri="{A12FA001-AC4F-418D-AE19-62706E023703}">
                      <ahyp:hlinkClr val="tx"/>
                    </a:ext>
                  </a:extLst>
                </a:hlinkClick>
              </a:rPr>
              <a:t>here</a:t>
            </a:r>
            <a:r>
              <a:rPr b="0" i="0" lang="en" sz="800" u="none" cap="none" strike="noStrike">
                <a:solidFill>
                  <a:srgbClr val="000000"/>
                </a:solidFill>
                <a:latin typeface="Open Sans"/>
                <a:ea typeface="Open Sans"/>
                <a:cs typeface="Open Sans"/>
                <a:sym typeface="Open Sans"/>
              </a:rPr>
              <a:t> (the “Original Work”), licensed by</a:t>
            </a:r>
            <a:r>
              <a:rPr b="0" i="0" lang="en"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 </a:t>
            </a:r>
            <a:r>
              <a:rPr b="0" i="0" lang="en"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a:t>
            </a:r>
            <a:r>
              <a:rPr b="0" i="0" lang="en" sz="800" u="sng" cap="none" strike="noStrike">
                <a:solidFill>
                  <a:srgbClr val="004993"/>
                </a:solidFill>
                <a:latin typeface="Open Sans"/>
                <a:ea typeface="Open Sans"/>
                <a:cs typeface="Open Sans"/>
                <a:sym typeface="Open Sans"/>
                <a:hlinkClick r:id="rId11">
                  <a:extLst>
                    <a:ext uri="{A12FA001-AC4F-418D-AE19-62706E023703}">
                      <ahyp:hlinkClr val="tx"/>
                    </a:ext>
                  </a:extLst>
                </a:hlinkClick>
              </a:rPr>
              <a: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 </a:t>
            </a:r>
            <a:r>
              <a:rPr b="0" i="0" lang="en"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 </a:t>
            </a:r>
            <a:r>
              <a:rPr b="0" i="0" lang="en" sz="800" u="sng" cap="none" strike="noStrike">
                <a:solidFill>
                  <a:srgbClr val="1155CC"/>
                </a:solidFill>
                <a:latin typeface="Open Sans"/>
                <a:ea typeface="Open Sans"/>
                <a:cs typeface="Open Sans"/>
                <a:sym typeface="Open Sans"/>
                <a:hlinkClick r:id="rId13">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b="0" i="0" lang="en" sz="800" u="none" cap="none" strike="noStrike">
                <a:solidFill>
                  <a:schemeClr val="dk1"/>
                </a:solidFill>
                <a:latin typeface="Open Sans"/>
                <a:ea typeface="Open Sans"/>
                <a:cs typeface="Open Sans"/>
                <a:sym typeface="Open Sans"/>
              </a:rPr>
              <a:t>Macedonian</a:t>
            </a:r>
            <a:r>
              <a:rPr b="0" i="0" lang="en" sz="800" u="none" cap="none" strike="noStrike">
                <a:solidFill>
                  <a:srgbClr val="000000"/>
                </a:solidFill>
                <a:latin typeface="Open Sans"/>
                <a:ea typeface="Open Sans"/>
                <a:cs typeface="Open Sans"/>
                <a:sym typeface="Open Sans"/>
              </a:rPr>
              <a:t>.”</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Special thanks to Elmedina Abdullahi for the </a:t>
            </a:r>
            <a:r>
              <a:rPr b="0" i="0" lang="en" sz="800" u="none" cap="none" strike="noStrike">
                <a:solidFill>
                  <a:schemeClr val="dk1"/>
                </a:solidFill>
                <a:latin typeface="Open Sans"/>
                <a:ea typeface="Open Sans"/>
                <a:cs typeface="Open Sans"/>
                <a:sym typeface="Open Sans"/>
              </a:rPr>
              <a:t>Macedonian </a:t>
            </a:r>
            <a:r>
              <a:rPr b="0" i="0" lang="en" sz="800" u="none" cap="none" strike="noStrike">
                <a:solidFill>
                  <a:srgbClr val="000000"/>
                </a:solidFill>
                <a:latin typeface="Open Sans"/>
                <a:ea typeface="Open Sans"/>
                <a:cs typeface="Open Sans"/>
                <a:sym typeface="Open Sans"/>
              </a:rPr>
              <a:t>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2988367" y="1218072"/>
            <a:ext cx="3999000" cy="125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ООР треба да бидат достапни </a:t>
            </a:r>
            <a:endParaRPr b="0" i="0" sz="3600" u="none" cap="none" strike="noStrike">
              <a:solidFill>
                <a:srgbClr val="000000"/>
              </a:solidFill>
              <a:latin typeface="Arial"/>
              <a:ea typeface="Arial"/>
              <a:cs typeface="Arial"/>
              <a:sym typeface="Arial"/>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121" name="Google Shape;121;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2" name="Google Shape;122;p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123" name="Google Shape;123;p4"/>
          <p:cNvPicPr preferRelativeResize="0"/>
          <p:nvPr/>
        </p:nvPicPr>
        <p:blipFill rotWithShape="1">
          <a:blip r:embed="rId4">
            <a:alphaModFix/>
          </a:blip>
          <a:srcRect b="0" l="0" r="0" t="0"/>
          <a:stretch/>
        </p:blipFill>
        <p:spPr>
          <a:xfrm>
            <a:off x="758900" y="1067800"/>
            <a:ext cx="2053626" cy="1559049"/>
          </a:xfrm>
          <a:prstGeom prst="rect">
            <a:avLst/>
          </a:prstGeom>
          <a:noFill/>
          <a:ln>
            <a:noFill/>
          </a:ln>
        </p:spPr>
      </p:pic>
      <p:sp>
        <p:nvSpPr>
          <p:cNvPr id="124" name="Google Shape;124;p4"/>
          <p:cNvSpPr txBox="1"/>
          <p:nvPr/>
        </p:nvSpPr>
        <p:spPr>
          <a:xfrm>
            <a:off x="1031450" y="91037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2906704" y="941030"/>
            <a:ext cx="46809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OОР треба да може повторно да се употребуваат</a:t>
            </a:r>
            <a:endParaRPr b="1" i="0" sz="3600" u="none" cap="none" strike="noStrike">
              <a:solidFill>
                <a:srgbClr val="004993"/>
              </a:solidFill>
              <a:latin typeface="Open Sans"/>
              <a:ea typeface="Open Sans"/>
              <a:cs typeface="Open Sans"/>
              <a:sym typeface="Open Sans"/>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131" name="Google Shape;131;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2" name="Google Shape;132;p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133" name="Google Shape;133;p5"/>
          <p:cNvPicPr preferRelativeResize="0"/>
          <p:nvPr/>
        </p:nvPicPr>
        <p:blipFill rotWithShape="1">
          <a:blip r:embed="rId4">
            <a:alphaModFix/>
          </a:blip>
          <a:srcRect b="0" l="0" r="0" t="0"/>
          <a:stretch/>
        </p:blipFill>
        <p:spPr>
          <a:xfrm>
            <a:off x="758900" y="1067800"/>
            <a:ext cx="2053626" cy="1559049"/>
          </a:xfrm>
          <a:prstGeom prst="rect">
            <a:avLst/>
          </a:prstGeom>
          <a:noFill/>
          <a:ln>
            <a:noFill/>
          </a:ln>
        </p:spPr>
      </p:pic>
      <p:sp>
        <p:nvSpPr>
          <p:cNvPr id="134" name="Google Shape;134;p5"/>
          <p:cNvSpPr txBox="1"/>
          <p:nvPr/>
        </p:nvSpPr>
        <p:spPr>
          <a:xfrm>
            <a:off x="1015900" y="899524"/>
            <a:ext cx="31458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chemeClr val="lt1"/>
                </a:solidFill>
                <a:latin typeface="Open Sans"/>
                <a:ea typeface="Open Sans"/>
                <a:cs typeface="Open Sans"/>
                <a:sym typeface="Open Sans"/>
              </a:rPr>
              <a:t>ООР</a:t>
            </a:r>
            <a:r>
              <a:rPr b="1" i="0" lang="en" sz="54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nvSpPr>
        <p:spPr>
          <a:xfrm>
            <a:off x="1907856" y="485865"/>
            <a:ext cx="5414400" cy="581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Што</a:t>
            </a:r>
            <a:r>
              <a:rPr b="0" i="0" lang="en" sz="2800" u="none" cap="none" strike="noStrike">
                <a:solidFill>
                  <a:srgbClr val="000000"/>
                </a:solidFill>
                <a:latin typeface="Arial"/>
                <a:ea typeface="Arial"/>
                <a:cs typeface="Arial"/>
                <a:sym typeface="Arial"/>
              </a:rPr>
              <a:t> </a:t>
            </a:r>
            <a:r>
              <a:rPr b="1" i="0" lang="en" sz="2800" u="none" cap="none" strike="noStrike">
                <a:solidFill>
                  <a:srgbClr val="004993"/>
                </a:solidFill>
                <a:latin typeface="Open Sans"/>
                <a:ea typeface="Open Sans"/>
                <a:cs typeface="Open Sans"/>
                <a:sym typeface="Open Sans"/>
              </a:rPr>
              <a:t>се отворени лиценци?</a:t>
            </a:r>
            <a:endParaRPr b="1" i="0" sz="2600" u="none" cap="none" strike="noStrike">
              <a:solidFill>
                <a:srgbClr val="004993"/>
              </a:solidFill>
              <a:latin typeface="Open Sans"/>
              <a:ea typeface="Open Sans"/>
              <a:cs typeface="Open Sans"/>
              <a:sym typeface="Open Sans"/>
            </a:endParaRPr>
          </a:p>
        </p:txBody>
      </p:sp>
      <p:sp>
        <p:nvSpPr>
          <p:cNvPr id="140" name="Google Shape;14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6"/>
          <p:cNvSpPr txBox="1"/>
          <p:nvPr/>
        </p:nvSpPr>
        <p:spPr>
          <a:xfrm>
            <a:off x="1907862" y="1081128"/>
            <a:ext cx="5255700" cy="19743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„Отворените лиценци ги почитуваат правата на интелектуална сопственост на сопственикот на авторските права и обезбедуваат дозволи со кои на јавноста и се даваат права за пристап, повторна употреба, повторно намена, прилагодување и редистрибуција на едукативни материјали”</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500" u="none" cap="none" strike="noStrike">
              <a:solidFill>
                <a:srgbClr val="000000"/>
              </a:solidFill>
              <a:latin typeface="Arial"/>
              <a:ea typeface="Arial"/>
              <a:cs typeface="Arial"/>
              <a:sym typeface="Arial"/>
            </a:endParaRPr>
          </a:p>
        </p:txBody>
      </p:sp>
      <p:pic>
        <p:nvPicPr>
          <p:cNvPr id="142" name="Google Shape;142;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43" name="Google Shape;14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4" name="Google Shape;14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5" name="Google Shape;145;p6"/>
          <p:cNvSpPr txBox="1"/>
          <p:nvPr/>
        </p:nvSpPr>
        <p:spPr>
          <a:xfrm>
            <a:off x="1907850" y="3019950"/>
            <a:ext cx="46413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45BEDF"/>
                </a:solidFill>
                <a:latin typeface="Open Sans"/>
                <a:ea typeface="Open Sans"/>
                <a:cs typeface="Open Sans"/>
                <a:sym typeface="Open Sans"/>
              </a:rPr>
              <a:t>Од Препораката на УНЕСКО за отворени образовни ресурси</a:t>
            </a:r>
            <a:endParaRPr b="1" i="0" sz="10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r>
              <a:rPr b="1" i="0" lang="en" sz="10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
        <p:nvSpPr>
          <p:cNvPr id="146" name="Google Shape;146;p6"/>
          <p:cNvSpPr txBox="1"/>
          <p:nvPr/>
        </p:nvSpPr>
        <p:spPr>
          <a:xfrm>
            <a:off x="293878" y="32100"/>
            <a:ext cx="2055600" cy="112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chemeClr val="lt1"/>
                </a:solidFill>
                <a:latin typeface="Open Sans"/>
                <a:ea typeface="Open Sans"/>
                <a:cs typeface="Open Sans"/>
                <a:sym typeface="Open Sans"/>
              </a:rPr>
              <a:t>ООР</a:t>
            </a:r>
            <a:r>
              <a:rPr b="1" i="0" lang="en" sz="46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Open Sans"/>
                <a:ea typeface="Open Sans"/>
                <a:cs typeface="Open Sans"/>
                <a:sym typeface="Open Sans"/>
              </a:rPr>
              <a:t>Основи</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Elmedina Abdullahi</dc:creator>
</cp:coreProperties>
</file>